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theme/theme3.xml" ContentType="application/vnd.openxmlformats-officedocument.theme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slideLayouts/slideLayout44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60" r:id="rId2"/>
    <p:sldMasterId id="2147483672" r:id="rId3"/>
    <p:sldMasterId id="2147483684" r:id="rId4"/>
  </p:sldMasterIdLst>
  <p:notesMasterIdLst>
    <p:notesMasterId r:id="rId160"/>
  </p:notesMasterIdLst>
  <p:sldIdLst>
    <p:sldId id="1271" r:id="rId5"/>
    <p:sldId id="273" r:id="rId6"/>
    <p:sldId id="1265" r:id="rId7"/>
    <p:sldId id="256" r:id="rId8"/>
    <p:sldId id="276" r:id="rId9"/>
    <p:sldId id="1284" r:id="rId10"/>
    <p:sldId id="390" r:id="rId11"/>
    <p:sldId id="1267" r:id="rId12"/>
    <p:sldId id="1272" r:id="rId13"/>
    <p:sldId id="1205" r:id="rId14"/>
    <p:sldId id="1291" r:id="rId15"/>
    <p:sldId id="1080" r:id="rId16"/>
    <p:sldId id="1202" r:id="rId17"/>
    <p:sldId id="1203" r:id="rId18"/>
    <p:sldId id="1204" r:id="rId19"/>
    <p:sldId id="1206" r:id="rId20"/>
    <p:sldId id="1268" r:id="rId21"/>
    <p:sldId id="1269" r:id="rId22"/>
    <p:sldId id="1207" r:id="rId23"/>
    <p:sldId id="1208" r:id="rId24"/>
    <p:sldId id="1209" r:id="rId25"/>
    <p:sldId id="1210" r:id="rId26"/>
    <p:sldId id="1270" r:id="rId27"/>
    <p:sldId id="1276" r:id="rId28"/>
    <p:sldId id="1277" r:id="rId29"/>
    <p:sldId id="1278" r:id="rId30"/>
    <p:sldId id="1213" r:id="rId31"/>
    <p:sldId id="1214" r:id="rId32"/>
    <p:sldId id="1292" r:id="rId33"/>
    <p:sldId id="1223" r:id="rId34"/>
    <p:sldId id="1306" r:id="rId35"/>
    <p:sldId id="1224" r:id="rId36"/>
    <p:sldId id="1225" r:id="rId37"/>
    <p:sldId id="1217" r:id="rId38"/>
    <p:sldId id="1228" r:id="rId39"/>
    <p:sldId id="1227" r:id="rId40"/>
    <p:sldId id="1211" r:id="rId41"/>
    <p:sldId id="1226" r:id="rId42"/>
    <p:sldId id="1218" r:id="rId43"/>
    <p:sldId id="1275" r:id="rId44"/>
    <p:sldId id="1219" r:id="rId45"/>
    <p:sldId id="1220" r:id="rId46"/>
    <p:sldId id="1221" r:id="rId47"/>
    <p:sldId id="1222" r:id="rId48"/>
    <p:sldId id="1229" r:id="rId49"/>
    <p:sldId id="1230" r:id="rId50"/>
    <p:sldId id="1231" r:id="rId51"/>
    <p:sldId id="1232" r:id="rId52"/>
    <p:sldId id="1216" r:id="rId53"/>
    <p:sldId id="1258" r:id="rId54"/>
    <p:sldId id="1259" r:id="rId55"/>
    <p:sldId id="1260" r:id="rId56"/>
    <p:sldId id="1266" r:id="rId57"/>
    <p:sldId id="1290" r:id="rId58"/>
    <p:sldId id="1201" r:id="rId59"/>
    <p:sldId id="1166" r:id="rId60"/>
    <p:sldId id="1167" r:id="rId61"/>
    <p:sldId id="1165" r:id="rId62"/>
    <p:sldId id="1168" r:id="rId63"/>
    <p:sldId id="1169" r:id="rId64"/>
    <p:sldId id="1170" r:id="rId65"/>
    <p:sldId id="1171" r:id="rId66"/>
    <p:sldId id="1172" r:id="rId67"/>
    <p:sldId id="1164" r:id="rId68"/>
    <p:sldId id="1173" r:id="rId69"/>
    <p:sldId id="1293" r:id="rId70"/>
    <p:sldId id="1184" r:id="rId71"/>
    <p:sldId id="1185" r:id="rId72"/>
    <p:sldId id="1294" r:id="rId73"/>
    <p:sldId id="1182" r:id="rId74"/>
    <p:sldId id="1187" r:id="rId75"/>
    <p:sldId id="1189" r:id="rId76"/>
    <p:sldId id="1279" r:id="rId77"/>
    <p:sldId id="1282" r:id="rId78"/>
    <p:sldId id="1295" r:id="rId79"/>
    <p:sldId id="1183" r:id="rId80"/>
    <p:sldId id="1283" r:id="rId81"/>
    <p:sldId id="1280" r:id="rId82"/>
    <p:sldId id="1281" r:id="rId83"/>
    <p:sldId id="1296" r:id="rId84"/>
    <p:sldId id="1186" r:id="rId85"/>
    <p:sldId id="1191" r:id="rId86"/>
    <p:sldId id="1192" r:id="rId87"/>
    <p:sldId id="1193" r:id="rId88"/>
    <p:sldId id="1297" r:id="rId89"/>
    <p:sldId id="1304" r:id="rId90"/>
    <p:sldId id="1145" r:id="rId91"/>
    <p:sldId id="1147" r:id="rId92"/>
    <p:sldId id="1146" r:id="rId93"/>
    <p:sldId id="1148" r:id="rId94"/>
    <p:sldId id="1149" r:id="rId95"/>
    <p:sldId id="1150" r:id="rId96"/>
    <p:sldId id="1151" r:id="rId97"/>
    <p:sldId id="1152" r:id="rId98"/>
    <p:sldId id="1153" r:id="rId99"/>
    <p:sldId id="1154" r:id="rId100"/>
    <p:sldId id="1155" r:id="rId101"/>
    <p:sldId id="1305" r:id="rId102"/>
    <p:sldId id="1197" r:id="rId103"/>
    <p:sldId id="1198" r:id="rId104"/>
    <p:sldId id="1199" r:id="rId105"/>
    <p:sldId id="1298" r:id="rId106"/>
    <p:sldId id="1288" r:id="rId107"/>
    <p:sldId id="1289" r:id="rId108"/>
    <p:sldId id="1286" r:id="rId109"/>
    <p:sldId id="1287" r:id="rId110"/>
    <p:sldId id="1196" r:id="rId111"/>
    <p:sldId id="1194" r:id="rId112"/>
    <p:sldId id="1200" r:id="rId113"/>
    <p:sldId id="1299" r:id="rId114"/>
    <p:sldId id="1300" r:id="rId115"/>
    <p:sldId id="1174" r:id="rId116"/>
    <p:sldId id="1175" r:id="rId117"/>
    <p:sldId id="1176" r:id="rId118"/>
    <p:sldId id="1177" r:id="rId119"/>
    <p:sldId id="1179" r:id="rId120"/>
    <p:sldId id="1178" r:id="rId121"/>
    <p:sldId id="1180" r:id="rId122"/>
    <p:sldId id="1181" r:id="rId123"/>
    <p:sldId id="1249" r:id="rId124"/>
    <p:sldId id="1250" r:id="rId125"/>
    <p:sldId id="1251" r:id="rId126"/>
    <p:sldId id="1252" r:id="rId127"/>
    <p:sldId id="1253" r:id="rId128"/>
    <p:sldId id="1254" r:id="rId129"/>
    <p:sldId id="1156" r:id="rId130"/>
    <p:sldId id="1161" r:id="rId131"/>
    <p:sldId id="1163" r:id="rId132"/>
    <p:sldId id="1162" r:id="rId133"/>
    <p:sldId id="1157" r:id="rId134"/>
    <p:sldId id="1158" r:id="rId135"/>
    <p:sldId id="1159" r:id="rId136"/>
    <p:sldId id="1160" r:id="rId137"/>
    <p:sldId id="1301" r:id="rId138"/>
    <p:sldId id="1302" r:id="rId139"/>
    <p:sldId id="1303" r:id="rId140"/>
    <p:sldId id="1309" r:id="rId141"/>
    <p:sldId id="1307" r:id="rId142"/>
    <p:sldId id="1308" r:id="rId143"/>
    <p:sldId id="1244" r:id="rId144"/>
    <p:sldId id="1245" r:id="rId145"/>
    <p:sldId id="1285" r:id="rId146"/>
    <p:sldId id="1310" r:id="rId147"/>
    <p:sldId id="972" r:id="rId148"/>
    <p:sldId id="1261" r:id="rId149"/>
    <p:sldId id="1242" r:id="rId150"/>
    <p:sldId id="1263" r:id="rId151"/>
    <p:sldId id="1264" r:id="rId152"/>
    <p:sldId id="1311" r:id="rId153"/>
    <p:sldId id="1262" r:id="rId154"/>
    <p:sldId id="1255" r:id="rId155"/>
    <p:sldId id="1256" r:id="rId156"/>
    <p:sldId id="1257" r:id="rId157"/>
    <p:sldId id="1274" r:id="rId158"/>
    <p:sldId id="300" r:id="rId15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66FF"/>
    <a:srgbClr val="D60093"/>
    <a:srgbClr val="FF9999"/>
    <a:srgbClr val="6BA42C"/>
    <a:srgbClr val="6666FF"/>
    <a:srgbClr val="568424"/>
    <a:srgbClr val="75DBFF"/>
    <a:srgbClr val="FFFB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16D9F66E-5EB9-4882-86FB-DCBF35E3C3E4}" styleName="Medium Style 4 - Accent 6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6"/>
              </a:solidFill>
            </a:ln>
          </a:top>
        </a:tcBdr>
        <a:fill>
          <a:solidFill>
            <a:schemeClr val="accent6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6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  <a:tblStyle styleId="{17292A2E-F333-43FB-9621-5CBBE7FDCDCB}" styleName="Light Style 2 - Accent 4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</a:tcStyle>
    </a:band1H>
    <a:band1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1V>
    <a:band2V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4"/>
        </a:fillRef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AF606853-7671-496A-8E4F-DF71F8EC918B}" styleName="Dark Style 1 - Accent 6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wholeTbl>
    <a:band1H>
      <a:tcStyle>
        <a:tcBdr/>
        <a:fill>
          <a:solidFill>
            <a:schemeClr val="accent6">
              <a:shade val="60000"/>
            </a:schemeClr>
          </a:solidFill>
        </a:fill>
      </a:tcStyle>
    </a:band1H>
    <a:band1V>
      <a:tcStyle>
        <a:tcBdr/>
        <a:fill>
          <a:solidFill>
            <a:schemeClr val="accent6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6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6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6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975" autoAdjust="0"/>
    <p:restoredTop sz="94660"/>
  </p:normalViewPr>
  <p:slideViewPr>
    <p:cSldViewPr snapToGrid="0">
      <p:cViewPr>
        <p:scale>
          <a:sx n="72" d="100"/>
          <a:sy n="72" d="100"/>
        </p:scale>
        <p:origin x="576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3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63" Type="http://schemas.openxmlformats.org/officeDocument/2006/relationships/slide" Target="slides/slide59.xml"/><Relationship Id="rId84" Type="http://schemas.openxmlformats.org/officeDocument/2006/relationships/slide" Target="slides/slide80.xml"/><Relationship Id="rId138" Type="http://schemas.openxmlformats.org/officeDocument/2006/relationships/slide" Target="slides/slide134.xml"/><Relationship Id="rId159" Type="http://schemas.openxmlformats.org/officeDocument/2006/relationships/slide" Target="slides/slide155.xml"/><Relationship Id="rId107" Type="http://schemas.openxmlformats.org/officeDocument/2006/relationships/slide" Target="slides/slide103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53" Type="http://schemas.openxmlformats.org/officeDocument/2006/relationships/slide" Target="slides/slide49.xml"/><Relationship Id="rId74" Type="http://schemas.openxmlformats.org/officeDocument/2006/relationships/slide" Target="slides/slide70.xml"/><Relationship Id="rId128" Type="http://schemas.openxmlformats.org/officeDocument/2006/relationships/slide" Target="slides/slide124.xml"/><Relationship Id="rId149" Type="http://schemas.openxmlformats.org/officeDocument/2006/relationships/slide" Target="slides/slide145.xml"/><Relationship Id="rId5" Type="http://schemas.openxmlformats.org/officeDocument/2006/relationships/slide" Target="slides/slide1.xml"/><Relationship Id="rId95" Type="http://schemas.openxmlformats.org/officeDocument/2006/relationships/slide" Target="slides/slide91.xml"/><Relationship Id="rId160" Type="http://schemas.openxmlformats.org/officeDocument/2006/relationships/notesMaster" Target="notesMasters/notesMaster1.xml"/><Relationship Id="rId22" Type="http://schemas.openxmlformats.org/officeDocument/2006/relationships/slide" Target="slides/slide18.xml"/><Relationship Id="rId43" Type="http://schemas.openxmlformats.org/officeDocument/2006/relationships/slide" Target="slides/slide39.xml"/><Relationship Id="rId64" Type="http://schemas.openxmlformats.org/officeDocument/2006/relationships/slide" Target="slides/slide60.xml"/><Relationship Id="rId118" Type="http://schemas.openxmlformats.org/officeDocument/2006/relationships/slide" Target="slides/slide114.xml"/><Relationship Id="rId139" Type="http://schemas.openxmlformats.org/officeDocument/2006/relationships/slide" Target="slides/slide135.xml"/><Relationship Id="rId85" Type="http://schemas.openxmlformats.org/officeDocument/2006/relationships/slide" Target="slides/slide81.xml"/><Relationship Id="rId150" Type="http://schemas.openxmlformats.org/officeDocument/2006/relationships/slide" Target="slides/slide146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slide" Target="slides/slide104.xml"/><Relationship Id="rId124" Type="http://schemas.openxmlformats.org/officeDocument/2006/relationships/slide" Target="slides/slide120.xml"/><Relationship Id="rId129" Type="http://schemas.openxmlformats.org/officeDocument/2006/relationships/slide" Target="slides/slide125.xml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40" Type="http://schemas.openxmlformats.org/officeDocument/2006/relationships/slide" Target="slides/slide136.xml"/><Relationship Id="rId145" Type="http://schemas.openxmlformats.org/officeDocument/2006/relationships/slide" Target="slides/slide141.xml"/><Relationship Id="rId16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49" Type="http://schemas.openxmlformats.org/officeDocument/2006/relationships/slide" Target="slides/slide45.xml"/><Relationship Id="rId114" Type="http://schemas.openxmlformats.org/officeDocument/2006/relationships/slide" Target="slides/slide110.xml"/><Relationship Id="rId119" Type="http://schemas.openxmlformats.org/officeDocument/2006/relationships/slide" Target="slides/slide115.xml"/><Relationship Id="rId44" Type="http://schemas.openxmlformats.org/officeDocument/2006/relationships/slide" Target="slides/slide40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130" Type="http://schemas.openxmlformats.org/officeDocument/2006/relationships/slide" Target="slides/slide126.xml"/><Relationship Id="rId135" Type="http://schemas.openxmlformats.org/officeDocument/2006/relationships/slide" Target="slides/slide131.xml"/><Relationship Id="rId151" Type="http://schemas.openxmlformats.org/officeDocument/2006/relationships/slide" Target="slides/slide147.xml"/><Relationship Id="rId156" Type="http://schemas.openxmlformats.org/officeDocument/2006/relationships/slide" Target="slides/slide152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109" Type="http://schemas.openxmlformats.org/officeDocument/2006/relationships/slide" Target="slides/slide10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slide" Target="slides/slide100.xml"/><Relationship Id="rId120" Type="http://schemas.openxmlformats.org/officeDocument/2006/relationships/slide" Target="slides/slide116.xml"/><Relationship Id="rId125" Type="http://schemas.openxmlformats.org/officeDocument/2006/relationships/slide" Target="slides/slide121.xml"/><Relationship Id="rId141" Type="http://schemas.openxmlformats.org/officeDocument/2006/relationships/slide" Target="slides/slide137.xml"/><Relationship Id="rId146" Type="http://schemas.openxmlformats.org/officeDocument/2006/relationships/slide" Target="slides/slide142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16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0" Type="http://schemas.openxmlformats.org/officeDocument/2006/relationships/slide" Target="slides/slide106.xml"/><Relationship Id="rId115" Type="http://schemas.openxmlformats.org/officeDocument/2006/relationships/slide" Target="slides/slide111.xml"/><Relationship Id="rId131" Type="http://schemas.openxmlformats.org/officeDocument/2006/relationships/slide" Target="slides/slide127.xml"/><Relationship Id="rId136" Type="http://schemas.openxmlformats.org/officeDocument/2006/relationships/slide" Target="slides/slide132.xml"/><Relationship Id="rId157" Type="http://schemas.openxmlformats.org/officeDocument/2006/relationships/slide" Target="slides/slide153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52" Type="http://schemas.openxmlformats.org/officeDocument/2006/relationships/slide" Target="slides/slide14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slide" Target="slides/slide101.xml"/><Relationship Id="rId126" Type="http://schemas.openxmlformats.org/officeDocument/2006/relationships/slide" Target="slides/slide122.xml"/><Relationship Id="rId147" Type="http://schemas.openxmlformats.org/officeDocument/2006/relationships/slide" Target="slides/slide143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121" Type="http://schemas.openxmlformats.org/officeDocument/2006/relationships/slide" Target="slides/slide117.xml"/><Relationship Id="rId142" Type="http://schemas.openxmlformats.org/officeDocument/2006/relationships/slide" Target="slides/slide138.xml"/><Relationship Id="rId163" Type="http://schemas.openxmlformats.org/officeDocument/2006/relationships/theme" Target="theme/theme1.xml"/><Relationship Id="rId3" Type="http://schemas.openxmlformats.org/officeDocument/2006/relationships/slideMaster" Target="slideMasters/slideMaster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slide" Target="slides/slide112.xml"/><Relationship Id="rId137" Type="http://schemas.openxmlformats.org/officeDocument/2006/relationships/slide" Target="slides/slide133.xml"/><Relationship Id="rId158" Type="http://schemas.openxmlformats.org/officeDocument/2006/relationships/slide" Target="slides/slide154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Relationship Id="rId111" Type="http://schemas.openxmlformats.org/officeDocument/2006/relationships/slide" Target="slides/slide107.xml"/><Relationship Id="rId132" Type="http://schemas.openxmlformats.org/officeDocument/2006/relationships/slide" Target="slides/slide128.xml"/><Relationship Id="rId153" Type="http://schemas.openxmlformats.org/officeDocument/2006/relationships/slide" Target="slides/slide149.xml"/><Relationship Id="rId15" Type="http://schemas.openxmlformats.org/officeDocument/2006/relationships/slide" Target="slides/slide11.xml"/><Relationship Id="rId36" Type="http://schemas.openxmlformats.org/officeDocument/2006/relationships/slide" Target="slides/slide32.xml"/><Relationship Id="rId57" Type="http://schemas.openxmlformats.org/officeDocument/2006/relationships/slide" Target="slides/slide53.xml"/><Relationship Id="rId106" Type="http://schemas.openxmlformats.org/officeDocument/2006/relationships/slide" Target="slides/slide102.xml"/><Relationship Id="rId127" Type="http://schemas.openxmlformats.org/officeDocument/2006/relationships/slide" Target="slides/slide12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52" Type="http://schemas.openxmlformats.org/officeDocument/2006/relationships/slide" Target="slides/slide48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122" Type="http://schemas.openxmlformats.org/officeDocument/2006/relationships/slide" Target="slides/slide118.xml"/><Relationship Id="rId143" Type="http://schemas.openxmlformats.org/officeDocument/2006/relationships/slide" Target="slides/slide139.xml"/><Relationship Id="rId148" Type="http://schemas.openxmlformats.org/officeDocument/2006/relationships/slide" Target="slides/slide144.xml"/><Relationship Id="rId164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26" Type="http://schemas.openxmlformats.org/officeDocument/2006/relationships/slide" Target="slides/slide22.xml"/><Relationship Id="rId47" Type="http://schemas.openxmlformats.org/officeDocument/2006/relationships/slide" Target="slides/slide43.xml"/><Relationship Id="rId68" Type="http://schemas.openxmlformats.org/officeDocument/2006/relationships/slide" Target="slides/slide64.xml"/><Relationship Id="rId89" Type="http://schemas.openxmlformats.org/officeDocument/2006/relationships/slide" Target="slides/slide85.xml"/><Relationship Id="rId112" Type="http://schemas.openxmlformats.org/officeDocument/2006/relationships/slide" Target="slides/slide108.xml"/><Relationship Id="rId133" Type="http://schemas.openxmlformats.org/officeDocument/2006/relationships/slide" Target="slides/slide129.xml"/><Relationship Id="rId154" Type="http://schemas.openxmlformats.org/officeDocument/2006/relationships/slide" Target="slides/slide150.xml"/><Relationship Id="rId16" Type="http://schemas.openxmlformats.org/officeDocument/2006/relationships/slide" Target="slides/slide12.xml"/><Relationship Id="rId37" Type="http://schemas.openxmlformats.org/officeDocument/2006/relationships/slide" Target="slides/slide33.xml"/><Relationship Id="rId58" Type="http://schemas.openxmlformats.org/officeDocument/2006/relationships/slide" Target="slides/slide54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123" Type="http://schemas.openxmlformats.org/officeDocument/2006/relationships/slide" Target="slides/slide119.xml"/><Relationship Id="rId144" Type="http://schemas.openxmlformats.org/officeDocument/2006/relationships/slide" Target="slides/slide140.xml"/><Relationship Id="rId90" Type="http://schemas.openxmlformats.org/officeDocument/2006/relationships/slide" Target="slides/slide86.xml"/><Relationship Id="rId27" Type="http://schemas.openxmlformats.org/officeDocument/2006/relationships/slide" Target="slides/slide23.xml"/><Relationship Id="rId48" Type="http://schemas.openxmlformats.org/officeDocument/2006/relationships/slide" Target="slides/slide44.xml"/><Relationship Id="rId69" Type="http://schemas.openxmlformats.org/officeDocument/2006/relationships/slide" Target="slides/slide65.xml"/><Relationship Id="rId113" Type="http://schemas.openxmlformats.org/officeDocument/2006/relationships/slide" Target="slides/slide109.xml"/><Relationship Id="rId134" Type="http://schemas.openxmlformats.org/officeDocument/2006/relationships/slide" Target="slides/slide130.xml"/><Relationship Id="rId80" Type="http://schemas.openxmlformats.org/officeDocument/2006/relationships/slide" Target="slides/slide76.xml"/><Relationship Id="rId155" Type="http://schemas.openxmlformats.org/officeDocument/2006/relationships/slide" Target="slides/slide1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87A38BF-929D-4BF2-A3AC-F482DD9A363B}" type="datetimeFigureOut">
              <a:rPr lang="en-US" smtClean="0"/>
              <a:t>6/7/2021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A451F5-9F71-4EC0-BA7F-43833F3342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86355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FC8D89A-5BC4-420E-B5A6-B9636962C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system-ui"/>
              </a:rPr>
              <a:t>In the sense of this reasoning, actors become a source of change for the family of functions that serves them. As their needs change, that specific family of functions must also change to accommodate their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55404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FC8D89A-5BC4-420E-B5A6-B9636962C10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0" i="0" dirty="0">
                <a:solidFill>
                  <a:srgbClr val="3A3A3A"/>
                </a:solidFill>
                <a:effectLst/>
                <a:latin typeface="system-ui"/>
              </a:rPr>
              <a:t>In the sense of this reasoning, actors become a source of change for the family of functions that serves them. As their needs change, that specific family of functions must also change to accommodate their needs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755254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F1597C-65B8-4D1E-AD39-322568C5AC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CC2DB85-5216-49B2-969B-43EC8DD820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EE4E5FB-6375-44D7-9788-C09664F93F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27CBB96-037D-4F72-AF00-7890FEC1B070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AD9D929-E3AD-43DF-B242-E049B38C70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F2E98D-B7FA-482D-8CA4-C7552EC73D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15781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DD2F44-9908-4889-8852-487D2E0693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CBAB09-702F-45C5-AF34-3A60BFBCB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C4B23D7-8AFE-4964-BAA9-25DE4AAC92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442C1C-BF05-4F3B-B3F5-447CAFE198C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065B68A-B075-4EBA-B95E-39BEBE2982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AA3202-2973-43F3-9CBB-52F7A82CB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0815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C83C54-8ECF-4E8F-B76D-1177E448DF8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8EFF62B-51A7-47F9-9314-7A1164619EE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F16622-1B72-42FF-8A1B-E4ECB7169B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DE9C04-B44F-4E4A-9EA2-55E5C2BAB671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68C9B0-960A-4EC0-88DC-EAF1387B50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A509F91-294F-4C04-859D-4DBB446504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3519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BA1AFF6D-B6E0-4455-96D0-F3447204432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95299" y="60325"/>
            <a:ext cx="11229975" cy="5683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A03C9-60AD-4BB5-925D-1701F370A4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957AD9-4D60-4A66-9CEA-1747BA6C11FD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1F084D2-E301-41A0-B878-7387FABB5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</a:t>
            </a:r>
            <a:r>
              <a:rPr lang="en-US" dirty="0" err="1"/>
              <a:t>Parsa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2694A6-F9BB-4D0B-983A-BBBC7D650A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268773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577267-CCB8-4D34-A768-B01D1C48B2C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FF57E2-977F-47B8-B8B3-FA962B7D9B9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874144-EFD9-4A1E-AF38-40DF90DFB6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DDD9DE-E178-42BF-A0F6-EA569A7EA0E6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0826846-60D0-4769-A4B2-F7F1036E06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546CA-2B7A-40F8-8580-373C385858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524877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7C8886-8607-4178-9EB7-70A43BC4D1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9B153C-467C-4772-B15F-B1D21FBB7A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140E5FB-2E2C-4EFA-AAEE-38721A1490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2D24922-3631-4682-877D-558DA5579394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80E1EF-DBF7-428B-88A5-1C8350B877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CA3B00C-C30E-4104-93EF-BE041157DA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041881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6C895-756C-4F37-BA4F-50797A9000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501401-A1D2-47FE-B22D-ECC447589B83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574840-00A0-4E83-9735-35423D2B6D2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AB02123-A0B6-4F9F-9258-80936DA634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807A91-1806-4CF8-9619-FFD30029453E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E54110D-981A-433C-A58C-21FD493F19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852AEE-6231-48F7-91C7-9232F4E1BC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0705827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D43BAE-7834-4A51-9E4C-8463688AD8D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B5FBDD3-26D6-4B96-89ED-9B6D571897C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A2472F8-4166-4056-B8F1-BF62E45BCD9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CCA2208-D607-4BA6-AA4D-9AB8B13E07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2682AD-960A-41CB-9418-880C93B800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C540360-F929-43DA-92B8-32E58DAE70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B733AC9-9C29-4A39-BD8A-F98EF2318FCB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E1A86ED0-B8F1-4985-9181-02B5BAAD84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D9C3419-4176-4C5A-9E0D-D025D93780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9738646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00ADE6-EE24-4715-A864-3711E6E274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864A756-A83D-43B4-84FB-7FBF097E64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4D49FC-8214-4B9F-976D-E336CD2D92C8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FC30C9C-785A-4EC5-BB55-FB31879AB0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B74DE9-5B50-4939-9337-54B1C907371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065232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148BB87-5C88-48DC-B851-B3A8BED74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357C1909-AED0-40C8-A95B-BB75F315690E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64A8E11-ACF4-4F66-91DA-43AA6DD5F7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9534DE-A73A-486C-B758-E0C8E1C86F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ECD1B434-6DAF-4069-A09C-735AD13B43AE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7801669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82249-5367-471B-BF3E-C28C8492FB2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6E4C7A-DC49-405E-B934-BFC7A356C37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ADFC17-3643-440D-A071-08B2971DA41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97FC19E-281D-4BC3-BF11-DC5FBF43A7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0CD087-722D-4CD8-B122-F7A66349DAFA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473208F-CC4D-4976-A6AB-7E40F3F723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50B82EC-7C06-46EE-9F01-FE63AAD67E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82349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83122F-1762-4E88-9158-02510BB8A8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6AF41FCB-BB3D-4B6B-A855-AEB4551C2DD5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52A3028-B6C7-424A-8360-8B5E6568A22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33850" cy="320675"/>
          </a:xfrm>
        </p:spPr>
        <p:txBody>
          <a:bodyPr/>
          <a:lstStyle>
            <a:lvl1pPr>
              <a:defRPr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23A3732-9033-423B-BDF2-0CBE3EC643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744200" y="6356350"/>
            <a:ext cx="609600" cy="282575"/>
          </a:xfrm>
        </p:spPr>
        <p:txBody>
          <a:bodyPr/>
          <a:lstStyle>
            <a:lvl1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fld id="{2B6A3067-6625-488E-B6FC-DDD4AF227114}" type="slidenum">
              <a:rPr lang="en-US" smtClean="0"/>
              <a:pPr/>
              <a:t>‹#›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452726435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06519A-7922-49C3-B07F-D575709A08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C2D229-C8FF-4495-A88E-0AC8724A18B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4DAD599-3E7A-4204-856E-2C6075C2760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9590AAD-810B-42F5-8DB2-6864C23555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2E4881F-5E25-423F-9192-73455684C748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AA64A2A-2A7E-4BEA-B1F9-44F40A66AC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ADA46E-3E2E-44A9-A477-5E4B9C02FE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6082116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06B6FB-446B-486B-9F9E-023298E980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46B1133-0E90-4E32-B97E-D2E534378F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11EBBB3-7BF4-4CE6-8F18-4D673651DA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EABEF11-D860-4558-AEFD-6EE97EA9E710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A72C070-8F48-42FD-ACDF-6A2D37C5FA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2A03AD1-9154-4F80-A0D0-3C1AE43699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107156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0238AA5-1802-4192-A707-04750F2B254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03D13EB-CCE7-4787-B2A0-31B88C2B4EF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029ACD-A859-48B9-8241-33334A80B5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D030A83-5DB4-4FD8-900D-3EAF6094CFCC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68D7AA-39EC-4756-A40C-A9D6103E89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92AF2C-03E0-49F6-A172-D15CACC6C2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0686874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5E6DC-42EA-449D-B7D7-A96607A9F3D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95228" y="1543602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1C6A8F9-E866-4FB8-A4DB-9C688EF2B51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95228" y="4023277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E152FCF-A811-4FB3-A2CD-A70F93D43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fld id="{FE39B6F4-BCAF-45A1-A8BD-B4268B833C2F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0F5BFD-C733-4E91-8A19-F4373DFFF5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0070C0"/>
                </a:solidFill>
              </a:defRPr>
            </a:lvl1pPr>
          </a:lstStyle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4C8299-139B-49DC-9440-8C178159C6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0070C0"/>
                </a:solidFill>
              </a:defRPr>
            </a:lvl1pPr>
          </a:lstStyle>
          <a:p>
            <a:fld id="{F456C15F-BC84-49F9-B70E-0BFA26D3EA89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09AE87E7-377E-414A-861B-0BA71B969A36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4"/>
            <a:ext cx="6461760" cy="3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563285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AF315-6291-429A-8B5C-572F8E8283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87728E-E205-46D1-A5D9-596C3BC19D1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BC369A5-B32B-4E5D-8061-99174405A4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ED21C62-4162-4B13-9D79-8F0E2300DA85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4BE2DFF-BEBB-45A6-B0D3-909772340A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2ED3983-2F06-420F-ACB2-5988C42DB0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132656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AAADAAD-7A20-4505-A113-C703A2A212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B4786B8-B7B1-41DE-9751-834BC5B64A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A526113-2AE4-4BB5-BF29-2D3F4BABD6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3C11-465E-426F-BB4F-AE6B818AFC20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D4516-F1A5-4436-B2BE-3721B0C1B2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CB5EEC1-9D88-4FD0-8E5A-DA400DA08C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947448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D0B696-ECBB-49D5-A3E6-3461FF87E3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D0ECA21-65F4-4916-8067-02DBBE9C35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933347E-6D68-492E-87D9-4842BBA6294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3A36BF6-F122-4676-8E4F-5C27770F71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F274E45-DBBC-41F1-95CD-62BE230DEC54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FA5F032-3ADD-425D-8010-18D69F1D80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FB6AD7F-7712-4969-8488-9FA1DC0C3A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0788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BA0BBF-0C9A-4ACF-AA38-3EC09A96D02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2C3DFF5-664E-4759-94C3-8CAE6214EE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5E3743D-D9E9-4E05-8355-D1ADD283AA6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14E4429-C1EB-42BB-84E5-8C288AE7DAE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5682D9F-AF9D-4A80-B59B-2AE8C5E2A7C3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7624656-7BA7-4891-80A4-67406C5B95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C1E8B8-6304-4B83-9C34-5D5818234D5E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B8476B46-283B-4F38-B7F3-A35CC37B28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67B8CDF-C9F1-4C7D-89BD-DE41ED81BB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6228478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7F0BBC-BFDC-47A1-BB2D-D56FC0C18B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EF779B7F-3E26-4A8F-95CF-3CD1D45997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CE9D880-4FC8-44B5-835F-CDF8FDDCEACD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BEB42A0-E766-4D82-AD95-24703DF97F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D3FF423-B583-441A-9EE2-8D40FC4189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27945825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81AD1DA-81E7-4F82-A158-03E9F90B92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4B7D918-7288-4540-BAC1-57BFBD1C65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D34E5A0-358D-4CDB-AC54-27B9DD8753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452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B8A11E-A994-4E6A-9FC1-54AC066986F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854E357-B065-42DE-A5E8-123FB98B0E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DA47AEA-8E2A-4D98-A683-42DAB2193D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5D5A76-38F5-4977-A5CB-20C6346D0241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910E7C5-49C4-4D49-8370-A9443E9679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FC0403-A685-4B6D-8597-944E148060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1573707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A74B1-8C8A-4EB4-88A3-1155926AF30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F028AF-AAA5-4001-8A8A-44769026CF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B16785-B909-47C2-8197-5300D25F64D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F0B0AD3-BE9D-49A6-92AA-CEABFB7B04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896836-F19F-415F-AC70-20B65DB24834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11B895D-A325-4850-B334-A6200BAA20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216B61-84CA-4046-85E0-AD92F38DC2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7599500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FFF740-9C14-4BD4-8F9B-34B702611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8DCAC14-10D7-421C-B2ED-C465FDC6AB2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D872061-5348-4FFB-8F3C-63DF1295634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BCC6BB-86F7-4963-B7B9-42A736A1DD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9A378F5-6906-4BA1-9DFC-B49A42248FFD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80B99D-3A66-4C48-8F88-E0F3C20065C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B3F4C-5E9F-4E3F-87FD-F973979180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2241037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C3DFD2-15F0-4CD2-85B4-C186D9D7A8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063EDA9-1E6B-4BE1-8892-6A929F9C051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A9838F-4728-4F56-ABD3-FF64CDDBAF7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D7033C-F97C-4C64-AFAA-8B981FCE49A9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95FADF-B329-4D95-85EC-35CD867015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2FFEC0-E900-4BAD-8CAB-367F704077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1221345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7133743-7064-441A-98C9-E57AB044F1A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B1C7DB0-EE4F-4C40-92C2-A59481AD183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E2C106-B152-4E38-B334-81B09C01BA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E6089FB-507C-44C6-A043-74BCD92D3B29}" type="datetime2">
              <a:rPr lang="en-US" smtClean="0"/>
              <a:t>Monday, June 7,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BE7124-2148-4C8F-9D42-ECC4641ECE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B1B5A0B-DC5E-4984-B7F8-96EC8B5D2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457731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5FF5B5-D79F-4FCC-8844-1DF952C810F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1F1423-D9F3-4E7D-9022-2C3BC05929C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3F7BE8-AA21-43F0-99F8-DBEEDBEF9E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7030A0"/>
                </a:solidFill>
              </a:defRPr>
            </a:lvl1pPr>
          </a:lstStyle>
          <a:p>
            <a:fld id="{60D6E0D6-2523-46B0-A6E5-4A78185295CE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812B0DA-19F8-4B29-8661-0591A78D57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 sz="1400">
                <a:solidFill>
                  <a:srgbClr val="0070C0"/>
                </a:solidFill>
              </a:defRPr>
            </a:lvl1pPr>
          </a:lstStyle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A88A603-7D08-455F-9026-C5F285C71E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 sz="1600">
                <a:solidFill>
                  <a:srgbClr val="7030A0"/>
                </a:solidFill>
              </a:defRPr>
            </a:lvl1pPr>
          </a:lstStyle>
          <a:p>
            <a:fld id="{157B418B-4611-4048-BA47-9141E34D90D1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10215092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CACF29-2A59-46BB-82E1-0F60A841DD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3C24A35-7B9B-4092-9EFF-401E69DABE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B99B37-775E-482D-9C2E-C760075F8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6C6C3-676B-4291-B6FC-EEED1EAAE99A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4B7312F-FC7B-42AA-9612-8DCF80E81F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7A977C-696F-477F-A0D5-F37FC67F1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9546596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06D35F-2068-4F58-8DC0-7540730D94D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C14959-C33F-4D4E-B555-C2E6E6C6E5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0D2AC1A-D68E-4E0E-8D95-5AA99A4C468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E043FB2-2E2D-47E9-B6F2-93F7ADC275D8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41314E2-4CCB-4ABD-9C16-4DD9D1882C7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035272-E6F5-4EFA-A4EA-46D5B3A0E6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8040166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F8AD0D-8BB5-45BB-B175-4682E49FB4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3F3C55-F9FB-4ECC-BA37-D13D4D81679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2CDAD81-407C-411B-B383-FE062584EE7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B248DAC-0CEE-4626-B7B5-27D8CF87A2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6C9BB3-5259-4A8A-9F29-CAD7E34222BE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A7343CFE-6E36-497C-8579-4C991E7154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FF2C6F2-093A-49A3-8DAF-1CF10C5D4C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6236186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A4C46D0-4454-4633-BA9A-BAB26EC4B3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EA3AEF6-2888-4377-8850-5F581CA3CB1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D8758DA-71E9-4A3A-8B73-DA4E3CE928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BDD61D3-2041-4848-9681-485FF4BE0A9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C20DF20-301B-4051-BA95-ADED5E1F56C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6C1F192-3DBF-46FA-B0F8-3A885AFE6B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AA8518-16DC-496F-B1B4-18D427F80D6F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E89CE42-D1DC-43A6-9401-B1D4160625D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132E364-F33D-49AE-BFF9-B09FEAE9F3B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6721791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82F81A-97E2-4CE7-B6B3-078FD046FB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20252B35-C00D-44E6-8921-54F39AAC3D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B928DF-B482-490F-B11E-0606D8B545BA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D82D3C-D406-45D2-A23C-B721695719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C4862B8-E580-4B2C-B3DA-BA645E1C1F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6171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A22135-C167-4595-8A0D-0F67A1EB21F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11C71F-7D52-4856-B834-58401932C9B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2C2DDE4-76BD-4C43-802A-73E6DE546F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B528F34-CF62-44C4-909D-A5894E8F59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87E9EA0-C79F-492D-A854-290768204888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FF1968A-5451-49E6-80BD-80BA0DC910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6E9310-0C7E-4627-9E48-F4B87882EE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24422416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7154EF9-4583-4211-B585-2170553E61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1138FF-876C-42A6-BBA4-052E8091D848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27DB730-26E4-4D48-A9AB-B7A08A98F4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E9E859-AB43-4B68-B533-840101A029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6714508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BF879C2-494B-4F2B-A660-1A4DC5F8F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8B536D-42E6-44F0-B212-6BA4D331FC7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DE40BB4-B85B-4133-BA34-91BADDD146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59B62E3-F0B7-4433-A7BE-7FEC264E3C0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FACD4E-5AAB-45BB-B29D-55DF63B10770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EA6566C-ADDC-4537-AD7E-82805EB4B4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8308C5F-CE9F-4953-AA4D-1F713531FC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181942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B8C6B7-90E3-45AF-965F-522394A67C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C113992-D90C-448F-B5B6-78A8D3743BB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F91A18E-B115-40CD-B3DF-A451AF66DFA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8889E04-1FBB-41D5-84F4-7AAB4CB8F9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96B08D-97D4-4D40-82DF-B83001D0BA19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2A895E1-EBB3-4CAD-AEEF-DEE97C9F09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BD94DD5-CD94-4D1A-A752-BD796D8EB1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123519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7FF97D-F0DD-4C0D-830F-A72F4B9CE1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50BAE6D-0B45-400F-94DB-E6818AA1CB1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D8585CE-E402-4968-B41D-D4453A3198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47FA85-DABF-497F-BA9A-BADF119FCCB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6C85EE5-19E7-4AFC-9E1C-83A83EFEFA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5D09A0-532D-4108-8287-7C4D43077C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808236"/>
      </p:ext>
    </p:extLst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22D5D3B-A6AC-4036-BC33-922082CE133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3714084-8AD5-45D8-9A5B-A20EE08DD0F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5D87C03-C231-4E8A-9C69-03231EB7DC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C946DA-FB86-4E50-B1E4-1650F3417B71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18BAC78-1B89-4F5A-92F5-D4D1C63556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C24BF1D-386D-4D1C-A810-17AC3B96F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45327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79FCB7A-2EE0-4B77-889C-3DBB80802C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67C6AAD-B095-4CE7-9545-E7AD2901D1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59A8B3-E322-4D40-A184-B0AFC2AF8FE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30958AD-263F-4E35-9B51-93E7D996ABF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9288AB5-E954-4B08-857B-6461C51FBE2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7D96154-1D0B-40AE-9B1B-89463297DA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2705E6B-D186-4E03-BB2C-76998EE47AD7}" type="datetime1">
              <a:rPr lang="en-US" smtClean="0"/>
              <a:t>6/7/2021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282A54C-3AE3-4961-AE1A-41155DE22B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2E5A18-B5E8-4905-96BB-97689EDF42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41550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6B44CF-5978-4D4B-AF12-BAFD3CA73F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B523DB7-0DCA-4545-B408-C34F95FE70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24D039-0FB3-4678-B9A3-50527E849F7C}" type="datetime1">
              <a:rPr lang="en-US" smtClean="0"/>
              <a:t>6/7/2021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726D584-4393-400C-B496-F09EA62C25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909B5E1-C247-4DD8-B2D9-207824A96A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7692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C7E7DC9-DF37-4687-BF37-8417BD2015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BA8200A-46A1-4C30-BA28-33BCC553F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28070"/>
            <a:ext cx="4114800" cy="365125"/>
          </a:xfrm>
        </p:spPr>
        <p:txBody>
          <a:bodyPr/>
          <a:lstStyle>
            <a:lvl1pPr>
              <a:defRPr sz="14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84D75A-CC2A-4323-8E4F-0AAA1E6C5B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6238" y="6356351"/>
            <a:ext cx="437561" cy="261266"/>
          </a:xfrm>
          <a:solidFill>
            <a:schemeClr val="accent5">
              <a:lumMod val="20000"/>
              <a:lumOff val="80000"/>
            </a:schemeClr>
          </a:solidFill>
        </p:spPr>
        <p:txBody>
          <a:bodyPr/>
          <a:lstStyle>
            <a:lvl1pPr>
              <a:defRPr sz="1600" b="0" cap="none" spc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defRPr>
            </a:lvl1pPr>
          </a:lstStyle>
          <a:p>
            <a:fld id="{2B6A3067-6625-488E-B6FC-DDD4AF227114}" type="slidenum">
              <a:rPr lang="en-US" smtClean="0"/>
              <a:pPr/>
              <a:t>‹#›</a:t>
            </a:fld>
            <a:endParaRPr lang="en-US" sz="1600"/>
          </a:p>
        </p:txBody>
      </p:sp>
    </p:spTree>
    <p:extLst>
      <p:ext uri="{BB962C8B-B14F-4D97-AF65-F5344CB8AC3E}">
        <p14:creationId xmlns:p14="http://schemas.microsoft.com/office/powerpoint/2010/main" val="2449560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970382-E2CB-4985-A89E-6C9481E6C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128D61E-8F1C-491E-91B7-43B25757AF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BE3FE54-505D-48C1-A8EA-4CC0308326B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F38585C-564B-490F-A6C4-B4416940B00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B7D31AD-BEA3-40F4-BC53-3F2716E6C8D3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5FE4EC9-388C-4B52-8E46-DAF52E837F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307B3-89E5-43C9-A7C7-AFB2051ADE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5254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039972-8112-470B-8416-2A6DBBBB66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CB16EE44-3576-4A74-AA91-0BF59523A78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12FB7F4-1088-4740-9204-8B1A73583BC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163C22-30E2-4F1C-8136-5F629373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93C3169-B88B-43E2-9297-50AB484F46AB}" type="datetime1">
              <a:rPr lang="en-US" smtClean="0"/>
              <a:t>6/7/2021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D18C0C8-7073-419B-AAA4-E041250051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F2368A-B5E7-443E-811F-D605288FFA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482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0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9.xml"/><Relationship Id="rId12" Type="http://schemas.openxmlformats.org/officeDocument/2006/relationships/theme" Target="../theme/theme3.xml"/><Relationship Id="rId2" Type="http://schemas.openxmlformats.org/officeDocument/2006/relationships/slideLayout" Target="../slideLayouts/slideLayout24.xml"/><Relationship Id="rId1" Type="http://schemas.openxmlformats.org/officeDocument/2006/relationships/slideLayout" Target="../slideLayouts/slideLayout23.xml"/><Relationship Id="rId6" Type="http://schemas.openxmlformats.org/officeDocument/2006/relationships/slideLayout" Target="../slideLayouts/slideLayout28.xml"/><Relationship Id="rId11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7.xml"/><Relationship Id="rId10" Type="http://schemas.openxmlformats.org/officeDocument/2006/relationships/slideLayout" Target="../slideLayouts/slideLayout32.xml"/><Relationship Id="rId4" Type="http://schemas.openxmlformats.org/officeDocument/2006/relationships/slideLayout" Target="../slideLayouts/slideLayout26.xml"/><Relationship Id="rId9" Type="http://schemas.openxmlformats.org/officeDocument/2006/relationships/slideLayout" Target="../slideLayouts/slideLayout31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41.xml"/><Relationship Id="rId3" Type="http://schemas.openxmlformats.org/officeDocument/2006/relationships/slideLayout" Target="../slideLayouts/slideLayout36.xml"/><Relationship Id="rId7" Type="http://schemas.openxmlformats.org/officeDocument/2006/relationships/slideLayout" Target="../slideLayouts/slideLayout40.xml"/><Relationship Id="rId12" Type="http://schemas.openxmlformats.org/officeDocument/2006/relationships/theme" Target="../theme/theme4.xml"/><Relationship Id="rId2" Type="http://schemas.openxmlformats.org/officeDocument/2006/relationships/slideLayout" Target="../slideLayouts/slideLayout35.xml"/><Relationship Id="rId1" Type="http://schemas.openxmlformats.org/officeDocument/2006/relationships/slideLayout" Target="../slideLayouts/slideLayout34.xml"/><Relationship Id="rId6" Type="http://schemas.openxmlformats.org/officeDocument/2006/relationships/slideLayout" Target="../slideLayouts/slideLayout39.xml"/><Relationship Id="rId11" Type="http://schemas.openxmlformats.org/officeDocument/2006/relationships/slideLayout" Target="../slideLayouts/slideLayout44.xml"/><Relationship Id="rId5" Type="http://schemas.openxmlformats.org/officeDocument/2006/relationships/slideLayout" Target="../slideLayouts/slideLayout38.xml"/><Relationship Id="rId10" Type="http://schemas.openxmlformats.org/officeDocument/2006/relationships/slideLayout" Target="../slideLayouts/slideLayout43.xml"/><Relationship Id="rId4" Type="http://schemas.openxmlformats.org/officeDocument/2006/relationships/slideLayout" Target="../slideLayouts/slideLayout37.xml"/><Relationship Id="rId9" Type="http://schemas.openxmlformats.org/officeDocument/2006/relationships/slideLayout" Target="../slideLayouts/slideLayout4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2C14EF4-9DA7-4A24-81B7-7F1AB93758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FF44EC6-1679-42A8-A4B5-3EB4ADF3A64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EE075F6-7950-4CC1-BAE2-23F3A4BDB2C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8C806A-8AD2-49AF-B281-A6020318763E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CA0E5-1A71-46C4-9D98-787D0076D0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696FB2E-3BA5-452C-91E1-711B0A41A6A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6A3067-6625-488E-B6FC-DDD4AF2271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139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988C033-4849-4791-824B-6C18D6D16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9AFF38A-04A4-4A93-99E4-0AAE97FBA4E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39FF299-950E-49F4-A9F8-B26BD7506B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FE7550B-9992-4EC1-B139-F9B2D19D04B5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1909B7-BAFC-43C2-A8DB-30D5DC4E5F8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61A479-8785-49E5-9ED6-7EC040A9DB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D1B434-6DAF-4069-A09C-735AD13B43A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80538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A33C51E-974A-46AD-B769-54407B83C9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43172" y="1345916"/>
            <a:ext cx="9524145" cy="179797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45CB3B9-5517-4636-9B82-89EA9556FF4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43172" y="3143891"/>
            <a:ext cx="9524145" cy="303307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44418D-D0DB-4C5D-BA60-A14E4E7E90E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>
                <a:solidFill>
                  <a:srgbClr val="0070C0"/>
                </a:solidFill>
              </a:defRPr>
            </a:lvl1pPr>
          </a:lstStyle>
          <a:p>
            <a:fld id="{61A3F7FC-B3A5-4B2D-B91F-05169A69B2F5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B08F78D-1A29-4094-879A-27499B3B1BC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3581400" y="6356350"/>
            <a:ext cx="5029200" cy="41432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400">
                <a:solidFill>
                  <a:srgbClr val="0070C0"/>
                </a:solidFill>
              </a:defRPr>
            </a:lvl1pPr>
          </a:lstStyle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DEFF443-7E41-499C-A541-BFB0F1F94E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rgbClr val="0070C0"/>
                </a:solidFill>
              </a:defRPr>
            </a:lvl1pPr>
          </a:lstStyle>
          <a:p>
            <a:fld id="{F456C15F-BC84-49F9-B70E-0BFA26D3EA89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B5CAC62-5265-4192-91BF-BD8848798849}"/>
              </a:ext>
            </a:extLst>
          </p:cNvPr>
          <p:cNvPicPr>
            <a:picLocks noChangeAspect="1"/>
          </p:cNvPicPr>
          <p:nvPr userDrawn="1"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4"/>
            <a:ext cx="6461760" cy="339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51831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400" b="1" kern="1200">
          <a:solidFill>
            <a:srgbClr val="002060"/>
          </a:solidFill>
          <a:latin typeface="Times New Roman" panose="02020603050405020304" pitchFamily="18" charset="0"/>
          <a:ea typeface="+mj-ea"/>
          <a:cs typeface="Times New Roman" panose="02020603050405020304" pitchFamily="18" charset="0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Times New Roman" panose="02020603050405020304" pitchFamily="18" charset="0"/>
          <a:ea typeface="+mn-ea"/>
          <a:cs typeface="Times New Roman" panose="02020603050405020304" pitchFamily="18" charset="0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9EB2069-1617-4B01-9879-BF10912F32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1DE0E0E-80C7-443D-938A-4D7502737D2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C5A3C2-365E-4383-A2E4-2CDAB6B8331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B79FC4-69A3-4215-BAF7-362522F89FE4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8F776AD-2B55-4BFD-B9D7-0BFFE89400C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dirty="0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BA342D9-AC8C-497C-B84D-67C78E7D375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7B418B-4611-4048-BA47-9141E34D90D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90823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4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index-of.es/Varios-2/Compilers.pdf" TargetMode="External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29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gif"/><Relationship Id="rId1" Type="http://schemas.openxmlformats.org/officeDocument/2006/relationships/slideLayout" Target="../slideLayouts/slideLayout29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29.xml"/></Relationships>
</file>

<file path=ppt/slides/_rels/slide1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1.png"/><Relationship Id="rId3" Type="http://schemas.openxmlformats.org/officeDocument/2006/relationships/image" Target="../media/image56.png"/><Relationship Id="rId7" Type="http://schemas.openxmlformats.org/officeDocument/2006/relationships/image" Target="../media/image60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://index-of.es/Varios-2/Compilers.pdf" TargetMode="External"/><Relationship Id="rId1" Type="http://schemas.openxmlformats.org/officeDocument/2006/relationships/slideLayout" Target="../slideLayouts/slideLayout29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9.xml"/></Relationships>
</file>

<file path=ppt/slides/_rels/slide1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9.xml"/></Relationships>
</file>

<file path=ppt/slides/_rels/slide1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9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9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9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9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9.xml"/><Relationship Id="rId4" Type="http://schemas.openxmlformats.org/officeDocument/2006/relationships/image" Target="../media/image15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gif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gif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gif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9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9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9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python/python_sets.asp" TargetMode="External"/><Relationship Id="rId2" Type="http://schemas.openxmlformats.org/officeDocument/2006/relationships/hyperlink" Target="https://www.w3schools.com/python/python_tuples.asp" TargetMode="External"/><Relationship Id="rId1" Type="http://schemas.openxmlformats.org/officeDocument/2006/relationships/slideLayout" Target="../slideLayouts/slideLayout29.xml"/><Relationship Id="rId4" Type="http://schemas.openxmlformats.org/officeDocument/2006/relationships/hyperlink" Target="https://www.w3schools.com/python/python_dictionaries.asp" TargetMode="Externa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72.png"/><Relationship Id="rId5" Type="http://schemas.openxmlformats.org/officeDocument/2006/relationships/hyperlink" Target="https://www.researchgate.net/publication/328099969_Software_Fault_Localisation_A_Systematic_Mapping_Study" TargetMode="External"/><Relationship Id="rId4" Type="http://schemas.openxmlformats.org/officeDocument/2006/relationships/image" Target="../media/image2.jpeg"/></Relationships>
</file>

<file path=ppt/slides/_rels/slide1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3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9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9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9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parsa.iust.ac.ir/" TargetMode="External"/><Relationship Id="rId2" Type="http://schemas.openxmlformats.org/officeDocument/2006/relationships/hyperlink" Target="mailto:parsa@iust.ac.ir" TargetMode="External"/><Relationship Id="rId1" Type="http://schemas.openxmlformats.org/officeDocument/2006/relationships/slideLayout" Target="../slideLayouts/slideLayout34.xml"/><Relationship Id="rId6" Type="http://schemas.openxmlformats.org/officeDocument/2006/relationships/image" Target="../media/image2.jpeg"/><Relationship Id="rId5" Type="http://schemas.openxmlformats.org/officeDocument/2006/relationships/image" Target="../media/image1.JPG"/><Relationship Id="rId4" Type="http://schemas.openxmlformats.org/officeDocument/2006/relationships/hyperlink" Target="https://www.slideshare.net/SaeedParsa" TargetMode="Externa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Parser" TargetMode="External"/><Relationship Id="rId2" Type="http://schemas.openxmlformats.org/officeDocument/2006/relationships/hyperlink" Target="https://en.wikipedia.org/wiki/Compiler" TargetMode="External"/><Relationship Id="rId1" Type="http://schemas.openxmlformats.org/officeDocument/2006/relationships/slideLayout" Target="../slideLayouts/slideLayout2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8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13" Type="http://schemas.openxmlformats.org/officeDocument/2006/relationships/image" Target="../media/image37.png"/><Relationship Id="rId18" Type="http://schemas.openxmlformats.org/officeDocument/2006/relationships/image" Target="../media/image42.png"/><Relationship Id="rId3" Type="http://schemas.openxmlformats.org/officeDocument/2006/relationships/image" Target="../media/image27.png"/><Relationship Id="rId21" Type="http://schemas.openxmlformats.org/officeDocument/2006/relationships/image" Target="../media/image45.png"/><Relationship Id="rId7" Type="http://schemas.openxmlformats.org/officeDocument/2006/relationships/image" Target="../media/image31.png"/><Relationship Id="rId12" Type="http://schemas.openxmlformats.org/officeDocument/2006/relationships/image" Target="../media/image36.png"/><Relationship Id="rId17" Type="http://schemas.openxmlformats.org/officeDocument/2006/relationships/image" Target="../media/image41.png"/><Relationship Id="rId2" Type="http://schemas.openxmlformats.org/officeDocument/2006/relationships/image" Target="../media/image26.png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1" Type="http://schemas.openxmlformats.org/officeDocument/2006/relationships/slideLayout" Target="../slideLayouts/slideLayout29.xml"/><Relationship Id="rId6" Type="http://schemas.openxmlformats.org/officeDocument/2006/relationships/image" Target="../media/image30.png"/><Relationship Id="rId11" Type="http://schemas.openxmlformats.org/officeDocument/2006/relationships/image" Target="../media/image35.png"/><Relationship Id="rId5" Type="http://schemas.openxmlformats.org/officeDocument/2006/relationships/image" Target="../media/image29.png"/><Relationship Id="rId15" Type="http://schemas.openxmlformats.org/officeDocument/2006/relationships/image" Target="../media/image39.png"/><Relationship Id="rId10" Type="http://schemas.openxmlformats.org/officeDocument/2006/relationships/image" Target="../media/image34.png"/><Relationship Id="rId19" Type="http://schemas.openxmlformats.org/officeDocument/2006/relationships/image" Target="../media/image43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Relationship Id="rId14" Type="http://schemas.openxmlformats.org/officeDocument/2006/relationships/image" Target="../media/image38.pn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9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Relationship Id="rId4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hyperlink" Target="http://index-of.es/Varios-2/Compilers.pdf" TargetMode="External"/><Relationship Id="rId1" Type="http://schemas.openxmlformats.org/officeDocument/2006/relationships/slideLayout" Target="../slideLayouts/slideLayout29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geeksforgeeks.org/three-address-code-compiler/" TargetMode="External"/><Relationship Id="rId1" Type="http://schemas.openxmlformats.org/officeDocument/2006/relationships/slideLayout" Target="../slideLayouts/slideLayout29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gif"/><Relationship Id="rId1" Type="http://schemas.openxmlformats.org/officeDocument/2006/relationships/slideLayout" Target="../slideLayouts/slideLayout2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theswissbay.ch/pdf/Gentoomen%20Library/Programming/Pragmatic%20Programmers/Language%20Implementation%20Patterns.pdf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34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s://drive.google.com/file/d/0B1MogsyNAsj9elVzQWR5NWVTSVE/view" TargetMode="External"/><Relationship Id="rId1" Type="http://schemas.openxmlformats.org/officeDocument/2006/relationships/slideLayout" Target="../slideLayouts/slideLayout29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35.xml"/><Relationship Id="rId4" Type="http://schemas.openxmlformats.org/officeDocument/2006/relationships/image" Target="../media/image9.jpg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9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9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m-zakeri/IUSTCompiler" TargetMode="External"/><Relationship Id="rId1" Type="http://schemas.openxmlformats.org/officeDocument/2006/relationships/slideLayout" Target="../slideLayouts/slideLayout29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9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9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gif"/><Relationship Id="rId1" Type="http://schemas.openxmlformats.org/officeDocument/2006/relationships/slideLayout" Target="../slideLayouts/slideLayout29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gif"/><Relationship Id="rId1" Type="http://schemas.openxmlformats.org/officeDocument/2006/relationships/slideLayout" Target="../slideLayouts/slideLayout29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gif"/><Relationship Id="rId1" Type="http://schemas.openxmlformats.org/officeDocument/2006/relationships/slideLayout" Target="../slideLayouts/slideLayout2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87CCA8-AA83-4C7B-B084-D623833E5E7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371B2E26-CA20-4057-A662-9BE27AA84BA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C2B2F9-DC6E-4E47-A72B-C15F487668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B88FAD-4BC4-469B-BA04-0D5A4CF4B3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ounded Rectangle 8"/>
          <p:cNvSpPr/>
          <p:nvPr/>
        </p:nvSpPr>
        <p:spPr>
          <a:xfrm>
            <a:off x="2209800" y="669869"/>
            <a:ext cx="7772400" cy="2037348"/>
          </a:xfrm>
          <a:prstGeom prst="roundRect">
            <a:avLst/>
          </a:prstGeom>
          <a:solidFill>
            <a:srgbClr val="CC6600">
              <a:alpha val="55686"/>
            </a:srgbClr>
          </a:solidFill>
          <a:effectLst>
            <a:outerShdw blurRad="241300" dist="50800" dir="6480000" sx="103000" sy="103000" algn="tl" rotWithShape="0">
              <a:prstClr val="black">
                <a:alpha val="36000"/>
              </a:prstClr>
            </a:outerShdw>
            <a:reflection stA="0" endPos="25000" dir="5400000" sy="-100000" algn="bl" rotWithShape="0"/>
          </a:effectLst>
        </p:spPr>
        <p:style>
          <a:lnRef idx="1">
            <a:schemeClr val="accent6"/>
          </a:lnRef>
          <a:fillRef idx="2">
            <a:schemeClr val="accent6"/>
          </a:fillRef>
          <a:effectRef idx="1">
            <a:schemeClr val="accent6"/>
          </a:effectRef>
          <a:fontRef idx="minor">
            <a:schemeClr val="dk1"/>
          </a:fontRef>
        </p:style>
        <p:txBody>
          <a:bodyPr rtlCol="0" anchor="b"/>
          <a:lstStyle/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Compiler Design</a:t>
            </a: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6- Attributed Grammars</a:t>
            </a:r>
          </a:p>
        </p:txBody>
      </p:sp>
      <p:sp>
        <p:nvSpPr>
          <p:cNvPr id="11" name="TextBox 10"/>
          <p:cNvSpPr txBox="1"/>
          <p:nvPr/>
        </p:nvSpPr>
        <p:spPr>
          <a:xfrm>
            <a:off x="2209800" y="3107255"/>
            <a:ext cx="7772400" cy="43396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Room 332,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School of Computer Engineering,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Iran University of Science &amp; Technology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parsa@iust.ac.ir</a:t>
            </a:r>
          </a:p>
          <a:p>
            <a:pPr marL="0" marR="0" lvl="0" indent="0" algn="ctr" defTabSz="914400" rtl="0" eaLnBrk="1" fontAlgn="auto" latinLnBrk="0" hangingPunct="1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Winter 2021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3089117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9E6C612-D9F1-45DE-8963-4E385B35A9C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7050" y="3562351"/>
            <a:ext cx="6172200" cy="3295650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33464" y="1321296"/>
            <a:ext cx="8863012" cy="9295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Intermediate codes are machine independent codes, but they are close to machine 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instructions.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15555" y="714266"/>
            <a:ext cx="9490521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Intermediate code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7581-01C7-42A9-8BC3-FF6B54865163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10</a:t>
            </a:fld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5A727-7F14-4DFE-99ED-6BEF12A17983}"/>
              </a:ext>
            </a:extLst>
          </p:cNvPr>
          <p:cNvSpPr txBox="1"/>
          <p:nvPr/>
        </p:nvSpPr>
        <p:spPr>
          <a:xfrm>
            <a:off x="923926" y="2304972"/>
            <a:ext cx="9753600" cy="1883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Types of intermediate languages: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   Postfix notation can be used as an intermediate language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   Abstract syntax tree (AST_ can be used as an intermediate language.</a:t>
            </a:r>
          </a:p>
          <a:p>
            <a:pPr lvl="1">
              <a:lnSpc>
                <a:spcPct val="130000"/>
              </a:lnSpc>
              <a:spcAft>
                <a:spcPts val="600"/>
              </a:spcAft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   Three address code (Quadruples)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53156EB-DDAA-402D-9835-842042D7E0D4}"/>
              </a:ext>
            </a:extLst>
          </p:cNvPr>
          <p:cNvSpPr txBox="1"/>
          <p:nvPr/>
        </p:nvSpPr>
        <p:spPr>
          <a:xfrm>
            <a:off x="3238500" y="6328601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Page 375:    http://index-of.es/Varios-2/Compilers.pdf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59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100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991552" y="773610"/>
            <a:ext cx="10113770" cy="5479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4: Main script for the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calculator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33500" y="1438276"/>
            <a:ext cx="9382125" cy="480131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78A6A6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 w="0"/>
                <a:solidFill>
                  <a:srgbClr val="FFC000">
                    <a:lumMod val="75000"/>
                  </a:srgb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main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1: Load input source into stream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0E0D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#stream =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FileStream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args.file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encoding='utf8')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stream =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InputStream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StdinStream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2: Create an instance of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AssignmentStLexer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0E0D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lexer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assignment_statement_v3Lexer(stream)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3: Convert the input source into a list of tokens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0E0D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token_stream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CommonTokenStream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lexer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4: Create an instance of the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AssignmentStParser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0E0D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parser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assignment_statement_v3Parser(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token_stream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5: Create parse tree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parse_tree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parser.start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# Step 6: Create an instance of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52A0CB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AssignmentStListener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srgbClr val="E0E0D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my_listener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walker 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ParseTreeWalker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walker.walk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3BF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t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parse_tree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63BF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listener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=</a:t>
            </a:r>
            <a:r>
              <a:rPr kumimoji="0" lang="en-US" sz="18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my_listener</a:t>
            </a: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main()</a:t>
            </a:r>
          </a:p>
        </p:txBody>
      </p:sp>
    </p:spTree>
    <p:extLst>
      <p:ext uri="{BB962C8B-B14F-4D97-AF65-F5344CB8AC3E}">
        <p14:creationId xmlns:p14="http://schemas.microsoft.com/office/powerpoint/2010/main" val="3236746295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5: Run the program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43026" y="1332511"/>
            <a:ext cx="3295649" cy="481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rgbClr val="00B0F0"/>
                </a:solidFill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 stream: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 := (b + d / c) * a / (b-d)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:= a + b * c</a:t>
            </a:r>
          </a:p>
          <a:p>
            <a:pPr lvl="1">
              <a:lnSpc>
                <a:spcPct val="130000"/>
              </a:lnSpc>
              <a:spcAft>
                <a:spcPts val="600"/>
              </a:spcAft>
              <a:defRPr/>
            </a:pP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z := </a:t>
            </a:r>
            <a:r>
              <a:rPr kumimoji="0" lang="en-US" i="0" u="none" strike="noStrike" kern="1200" normalizeH="0" baseline="0" noProof="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a+b</a:t>
            </a: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*c*(d - e/f)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BA42C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Compiler result: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d / c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 =  b  +  T1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T3 = T2 * a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T4 = b - d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0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T5 = T3 / T4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 value: x = T5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75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 type: str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34C34-46CE-4136-B4DB-ACA652E6CE1B}"/>
              </a:ext>
            </a:extLst>
          </p:cNvPr>
          <p:cNvSpPr txBox="1"/>
          <p:nvPr/>
        </p:nvSpPr>
        <p:spPr>
          <a:xfrm>
            <a:off x="4800601" y="1703723"/>
            <a:ext cx="3009899" cy="186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 </a:t>
            </a:r>
            <a:r>
              <a:rPr kumimoji="0" lang="en-US" i="0" u="none" strike="noStrike" kern="120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:= a + b * c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T6 = b * c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T7  =  a  +  T6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value: y = T7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type: str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959EA-A3F6-4EC2-8AE2-1089393DDA9A}"/>
              </a:ext>
            </a:extLst>
          </p:cNvPr>
          <p:cNvSpPr txBox="1"/>
          <p:nvPr/>
        </p:nvSpPr>
        <p:spPr>
          <a:xfrm>
            <a:off x="4886325" y="3661810"/>
            <a:ext cx="3105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//</a:t>
            </a:r>
            <a:r>
              <a:rPr kumimoji="0" lang="en-US" i="0" u="none" strike="noStrike" kern="120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z := </a:t>
            </a:r>
            <a:r>
              <a:rPr kumimoji="0" lang="en-US" i="0" u="none" strike="noStrike" kern="1200" normalizeH="0" baseline="0" noProof="0" dirty="0" err="1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a+b</a:t>
            </a:r>
            <a:r>
              <a:rPr kumimoji="0" lang="en-US" i="0" u="none" strike="noStrike" kern="1200" normalizeH="0" baseline="0" noProof="0" dirty="0">
                <a:ln w="0"/>
                <a:solidFill>
                  <a:srgbClr val="00B0F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*c*(d - e/f)</a:t>
            </a:r>
            <a:endParaRPr lang="en-US" dirty="0">
              <a:ln w="0"/>
              <a:solidFill>
                <a:srgbClr val="00B0F0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T8 = b * c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T9 = e / f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T10 = d - T9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T11 = T8 * T10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T12  =  a  +  T11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Assignment value: z = T12</a:t>
            </a:r>
          </a:p>
          <a:p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Assignment type: str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02FD6375-7990-489A-AC4B-9967E14343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34300" y="2518703"/>
            <a:ext cx="1514475" cy="1514475"/>
          </a:xfrm>
          <a:prstGeom prst="rect">
            <a:avLst/>
          </a:prstGeom>
        </p:spPr>
      </p:pic>
      <p:sp>
        <p:nvSpPr>
          <p:cNvPr id="17" name="Thought Bubble: Cloud 16">
            <a:extLst>
              <a:ext uri="{FF2B5EF4-FFF2-40B4-BE49-F238E27FC236}">
                <a16:creationId xmlns:a16="http://schemas.microsoft.com/office/drawing/2014/main" id="{76059BB8-6B9C-4D7C-9DBA-5C3E4DF51BAB}"/>
              </a:ext>
            </a:extLst>
          </p:cNvPr>
          <p:cNvSpPr/>
          <p:nvPr/>
        </p:nvSpPr>
        <p:spPr>
          <a:xfrm>
            <a:off x="8982074" y="1624058"/>
            <a:ext cx="2076451" cy="1281068"/>
          </a:xfrm>
          <a:prstGeom prst="cloudCallout">
            <a:avLst>
              <a:gd name="adj1" fmla="val -71551"/>
              <a:gd name="adj2" fmla="val 107855"/>
            </a:avLst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dirty="0">
                <a:ln w="0"/>
                <a:solidFill>
                  <a:srgbClr val="FF0000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So many temporaries</a:t>
            </a:r>
          </a:p>
        </p:txBody>
      </p:sp>
    </p:spTree>
    <p:extLst>
      <p:ext uri="{BB962C8B-B14F-4D97-AF65-F5344CB8AC3E}">
        <p14:creationId xmlns:p14="http://schemas.microsoft.com/office/powerpoint/2010/main" val="35173944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102</a:t>
            </a:fld>
            <a:endParaRPr kumimoji="0" lang="en-US" sz="16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2742250" y="1973422"/>
            <a:ext cx="6415987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3.6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Minimize the number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of temporaries</a:t>
            </a:r>
          </a:p>
        </p:txBody>
      </p:sp>
    </p:spTree>
    <p:extLst>
      <p:ext uri="{BB962C8B-B14F-4D97-AF65-F5344CB8AC3E}">
        <p14:creationId xmlns:p14="http://schemas.microsoft.com/office/powerpoint/2010/main" val="21519636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Minimize temporaries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04ADE-E725-401D-A76E-5AC4E6BA3E3C}"/>
              </a:ext>
            </a:extLst>
          </p:cNvPr>
          <p:cNvSpPr txBox="1"/>
          <p:nvPr/>
        </p:nvSpPr>
        <p:spPr>
          <a:xfrm>
            <a:off x="1105852" y="1381684"/>
            <a:ext cx="9694670" cy="475944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The three-address statement method represents a linearized version of the DAG or syntax tree in which explicit names correspond to the interior nodes of the tree. 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 goal in any optimizing compiler is to minimize the creation of temporary variables. 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As an example for the statement:</a:t>
            </a:r>
          </a:p>
          <a:p>
            <a:pPr lvl="2">
              <a:lnSpc>
                <a:spcPct val="130000"/>
              </a:lnSpc>
              <a:spcAft>
                <a:spcPts val="600"/>
              </a:spcAft>
            </a:pPr>
            <a:r>
              <a:rPr kumimoji="0" lang="en-US" sz="2400" i="0" u="none" strike="noStrike" kern="1200" normalizeH="0" baseline="0" noProof="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 := (b + d / c) * a / (b-d)</a:t>
            </a:r>
            <a:endParaRPr lang="en-US" sz="2400" dirty="0"/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Five temporaries, T1 to T5, were created.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We reduce the number of temporaries from five to two. </a:t>
            </a:r>
          </a:p>
        </p:txBody>
      </p:sp>
    </p:spTree>
    <p:extLst>
      <p:ext uri="{BB962C8B-B14F-4D97-AF65-F5344CB8AC3E}">
        <p14:creationId xmlns:p14="http://schemas.microsoft.com/office/powerpoint/2010/main" val="1691696027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Minimize temporaries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6D04ADE-E725-401D-A76E-5AC4E6BA3E3C}"/>
              </a:ext>
            </a:extLst>
          </p:cNvPr>
          <p:cNvSpPr txBox="1"/>
          <p:nvPr/>
        </p:nvSpPr>
        <p:spPr>
          <a:xfrm>
            <a:off x="1105852" y="1381684"/>
            <a:ext cx="6580409" cy="5336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kumimoji="0" lang="en-US" sz="2400" i="0" u="none" strike="noStrike" kern="1200" normalizeH="0" baseline="0" noProof="0" dirty="0">
                <a:ln w="0"/>
                <a:uLnTx/>
                <a:uFillTx/>
                <a:latin typeface="Calibri" panose="020F0502020204030204"/>
                <a:ea typeface="+mn-ea"/>
                <a:cs typeface="+mn-cs"/>
              </a:rPr>
              <a:t>x := (b + d / c) * a / (b-d</a:t>
            </a:r>
            <a:r>
              <a:rPr kumimoji="0" lang="en-US" sz="2400" i="0" u="none" strike="noStrike" kern="1200" normalizeH="0" baseline="0" noProof="0" dirty="0">
                <a:ln w="0"/>
                <a:uLnTx/>
                <a:uFillTx/>
                <a:latin typeface="Calibri" panose="020F0502020204030204"/>
              </a:rPr>
              <a:t>)</a:t>
            </a:r>
            <a:endParaRPr lang="en-US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7213D20-1622-4FE7-9933-46748E82256C}"/>
              </a:ext>
            </a:extLst>
          </p:cNvPr>
          <p:cNvSpPr txBox="1"/>
          <p:nvPr/>
        </p:nvSpPr>
        <p:spPr>
          <a:xfrm>
            <a:off x="1105852" y="2111594"/>
            <a:ext cx="2475548" cy="341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30000"/>
              </a:lnSpc>
              <a:defRPr/>
            </a:pP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Unoptimized:</a:t>
            </a:r>
            <a:endParaRPr kumimoji="0" lang="en-US" sz="2400" i="0" u="none" strike="noStrike" kern="1200" normalizeH="0" baseline="0" noProof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d / c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 =  b  +  T1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T3 = T2 * a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T4 = b - d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T5 = T3 / T4</a:t>
            </a:r>
          </a:p>
          <a:p>
            <a:pPr lvl="1">
              <a:lnSpc>
                <a:spcPct val="130000"/>
              </a:lnSpc>
              <a:defRPr/>
            </a:pP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X := T5</a:t>
            </a:r>
            <a:endParaRPr kumimoji="0" lang="en-US" sz="2400" i="0" u="none" strike="noStrike" kern="1200" normalizeH="0" baseline="0" noProof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7F7E96-38C1-45F8-A341-DDCBD63B3366}"/>
              </a:ext>
            </a:extLst>
          </p:cNvPr>
          <p:cNvSpPr txBox="1"/>
          <p:nvPr/>
        </p:nvSpPr>
        <p:spPr>
          <a:xfrm>
            <a:off x="4459004" y="2111594"/>
            <a:ext cx="2475548" cy="34144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lvl="1">
              <a:lnSpc>
                <a:spcPct val="130000"/>
              </a:lnSpc>
              <a:defRPr/>
            </a:pP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Optimized:</a:t>
            </a:r>
            <a:endParaRPr kumimoji="0" lang="en-US" sz="2400" i="0" u="none" strike="noStrike" kern="1200" normalizeH="0" baseline="0" noProof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d / c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 =  b  +  T1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T1 * a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= b - d</a:t>
            </a:r>
          </a:p>
          <a:p>
            <a:pPr lvl="1">
              <a:lnSpc>
                <a:spcPct val="130000"/>
              </a:lnSpc>
              <a:defRPr/>
            </a:pPr>
            <a:r>
              <a:rPr kumimoji="0" lang="en-US" sz="24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T1 / T2</a:t>
            </a:r>
          </a:p>
          <a:p>
            <a:pPr lvl="1">
              <a:lnSpc>
                <a:spcPct val="130000"/>
              </a:lnSpc>
              <a:defRPr/>
            </a:pP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Calibri" panose="020F0502020204030204"/>
              </a:rPr>
              <a:t>X := T1</a:t>
            </a:r>
            <a:endParaRPr kumimoji="0" lang="en-US" sz="2400" i="0" u="none" strike="noStrike" kern="1200" normalizeH="0" baseline="0" noProof="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74546367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105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Minimize temporaries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7ECB182-960A-4070-B903-7CC3B246BF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5852" y="1289050"/>
            <a:ext cx="8808968" cy="5067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684712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106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Execution results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ACAE9F0-2E11-4433-AF58-6A56150B67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52325" y="1612626"/>
            <a:ext cx="4791075" cy="4095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08F528C-68A7-446F-AAF0-40FF64E81AD0}"/>
              </a:ext>
            </a:extLst>
          </p:cNvPr>
          <p:cNvSpPr txBox="1"/>
          <p:nvPr/>
        </p:nvSpPr>
        <p:spPr>
          <a:xfrm>
            <a:off x="1103243" y="5036341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“b”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328BE07-1242-4892-8017-BE283F83B489}"/>
              </a:ext>
            </a:extLst>
          </p:cNvPr>
          <p:cNvSpPr txBox="1"/>
          <p:nvPr/>
        </p:nvSpPr>
        <p:spPr>
          <a:xfrm>
            <a:off x="1083367" y="4645401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T_Val</a:t>
            </a:r>
            <a:r>
              <a:rPr lang="en-US" dirty="0"/>
              <a:t> = </a:t>
            </a:r>
            <a:r>
              <a:rPr lang="en-US" dirty="0" err="1"/>
              <a:t>F_Val</a:t>
            </a:r>
            <a:r>
              <a:rPr lang="en-US" dirty="0"/>
              <a:t> =“b”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E41754B-0EA4-4307-9533-722B83996FFC}"/>
              </a:ext>
            </a:extLst>
          </p:cNvPr>
          <p:cNvSpPr txBox="1"/>
          <p:nvPr/>
        </p:nvSpPr>
        <p:spPr>
          <a:xfrm>
            <a:off x="1076743" y="4280966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E_Val</a:t>
            </a:r>
            <a:r>
              <a:rPr lang="en-US" dirty="0"/>
              <a:t> = </a:t>
            </a:r>
            <a:r>
              <a:rPr lang="en-US" dirty="0" err="1"/>
              <a:t>T_Val</a:t>
            </a:r>
            <a:r>
              <a:rPr lang="en-US" dirty="0"/>
              <a:t> =“b”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0419E4BB-B33B-4680-96D1-64EAAFAC69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44069" y="4671248"/>
            <a:ext cx="1123950" cy="115252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2FE98996-7BD5-4B54-954B-F9BEC507DFD2}"/>
              </a:ext>
            </a:extLst>
          </p:cNvPr>
          <p:cNvSpPr txBox="1"/>
          <p:nvPr/>
        </p:nvSpPr>
        <p:spPr>
          <a:xfrm>
            <a:off x="2647120" y="6514229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“d”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2AA23DE-5C72-4BBB-BEE5-4D43AFA4D249}"/>
              </a:ext>
            </a:extLst>
          </p:cNvPr>
          <p:cNvSpPr txBox="1"/>
          <p:nvPr/>
        </p:nvSpPr>
        <p:spPr>
          <a:xfrm>
            <a:off x="2627244" y="6123289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T_Val</a:t>
            </a:r>
            <a:r>
              <a:rPr lang="en-US" dirty="0"/>
              <a:t> = </a:t>
            </a:r>
            <a:r>
              <a:rPr lang="en-US" dirty="0" err="1"/>
              <a:t>F_Val</a:t>
            </a:r>
            <a:r>
              <a:rPr lang="en-US" dirty="0"/>
              <a:t> =“d”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1489170E-6890-4434-AD91-EBCC28CA0AC5}"/>
              </a:ext>
            </a:extLst>
          </p:cNvPr>
          <p:cNvSpPr txBox="1"/>
          <p:nvPr/>
        </p:nvSpPr>
        <p:spPr>
          <a:xfrm>
            <a:off x="2620620" y="5692321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E_Val</a:t>
            </a:r>
            <a:r>
              <a:rPr lang="en-US" dirty="0"/>
              <a:t> = </a:t>
            </a:r>
            <a:r>
              <a:rPr lang="en-US" dirty="0" err="1"/>
              <a:t>T_Val</a:t>
            </a:r>
            <a:r>
              <a:rPr lang="en-US" dirty="0"/>
              <a:t> =“d”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6381DD64-5ACB-4ACA-BD0B-733F6DCF069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34429" y="5097561"/>
            <a:ext cx="581025" cy="428625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87D04138-7528-4C4B-97BC-DC78ED47A470}"/>
              </a:ext>
            </a:extLst>
          </p:cNvPr>
          <p:cNvSpPr txBox="1"/>
          <p:nvPr/>
        </p:nvSpPr>
        <p:spPr>
          <a:xfrm>
            <a:off x="5816672" y="4809989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“c”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1906FDA5-44A3-4882-8C17-9433A4B5B50F}"/>
              </a:ext>
            </a:extLst>
          </p:cNvPr>
          <p:cNvSpPr txBox="1"/>
          <p:nvPr/>
        </p:nvSpPr>
        <p:spPr>
          <a:xfrm>
            <a:off x="5518495" y="4313031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66FF"/>
                </a:solidFill>
              </a:rPr>
              <a:t>T_Val</a:t>
            </a:r>
            <a:r>
              <a:rPr lang="en-US" dirty="0">
                <a:solidFill>
                  <a:srgbClr val="0066FF"/>
                </a:solidFill>
              </a:rPr>
              <a:t> = “T1”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E86A6228-97A9-4832-8CF7-210AC15D129D}"/>
              </a:ext>
            </a:extLst>
          </p:cNvPr>
          <p:cNvSpPr txBox="1"/>
          <p:nvPr/>
        </p:nvSpPr>
        <p:spPr>
          <a:xfrm>
            <a:off x="9485257" y="1767509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T1 = d / c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5805BD-0707-49EC-8B03-6738E22274EA}"/>
              </a:ext>
            </a:extLst>
          </p:cNvPr>
          <p:cNvSpPr txBox="1"/>
          <p:nvPr/>
        </p:nvSpPr>
        <p:spPr>
          <a:xfrm>
            <a:off x="4080637" y="3842575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66FF"/>
                </a:solidFill>
              </a:rPr>
              <a:t>E_Val</a:t>
            </a:r>
            <a:r>
              <a:rPr lang="en-US" dirty="0">
                <a:solidFill>
                  <a:srgbClr val="0066FF"/>
                </a:solidFill>
              </a:rPr>
              <a:t> = “T1”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3426E80-FF85-4D36-9042-C0C7D18EF99C}"/>
              </a:ext>
            </a:extLst>
          </p:cNvPr>
          <p:cNvSpPr txBox="1"/>
          <p:nvPr/>
        </p:nvSpPr>
        <p:spPr>
          <a:xfrm>
            <a:off x="9511757" y="2143385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T1 = b + T1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3F95B86-EC6A-4AC5-BCE9-2694B9E06B84}"/>
              </a:ext>
            </a:extLst>
          </p:cNvPr>
          <p:cNvSpPr txBox="1"/>
          <p:nvPr/>
        </p:nvSpPr>
        <p:spPr>
          <a:xfrm>
            <a:off x="2196548" y="3558722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“T1”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2CB4DD5-76FB-4237-B8EE-590C8140D455}"/>
              </a:ext>
            </a:extLst>
          </p:cNvPr>
          <p:cNvSpPr txBox="1"/>
          <p:nvPr/>
        </p:nvSpPr>
        <p:spPr>
          <a:xfrm>
            <a:off x="2203176" y="3234043"/>
            <a:ext cx="25673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T_Val</a:t>
            </a:r>
            <a:r>
              <a:rPr lang="en-US" dirty="0"/>
              <a:t>=</a:t>
            </a:r>
            <a:r>
              <a:rPr lang="en-US" dirty="0" err="1"/>
              <a:t>F_Val</a:t>
            </a:r>
            <a:r>
              <a:rPr lang="en-US" dirty="0"/>
              <a:t>=“T1”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76633110-24AF-4CAF-ABFC-7416A11A9E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12358" y="3526942"/>
            <a:ext cx="523875" cy="466725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AB8A097C-5EE8-4749-9DD0-80BA85380CD7}"/>
              </a:ext>
            </a:extLst>
          </p:cNvPr>
          <p:cNvSpPr txBox="1"/>
          <p:nvPr/>
        </p:nvSpPr>
        <p:spPr>
          <a:xfrm>
            <a:off x="5247862" y="3207578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“a”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150AF9D6-DCAD-4931-AB19-DC215AE048FD}"/>
              </a:ext>
            </a:extLst>
          </p:cNvPr>
          <p:cNvSpPr txBox="1"/>
          <p:nvPr/>
        </p:nvSpPr>
        <p:spPr>
          <a:xfrm>
            <a:off x="3762582" y="2769153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66FF"/>
                </a:solidFill>
              </a:rPr>
              <a:t>T_Val</a:t>
            </a:r>
            <a:r>
              <a:rPr lang="en-US" dirty="0">
                <a:solidFill>
                  <a:srgbClr val="0066FF"/>
                </a:solidFill>
              </a:rPr>
              <a:t> = “T1”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D7A4391C-4A02-45FB-9968-88AC881D5CD6}"/>
              </a:ext>
            </a:extLst>
          </p:cNvPr>
          <p:cNvSpPr txBox="1"/>
          <p:nvPr/>
        </p:nvSpPr>
        <p:spPr>
          <a:xfrm>
            <a:off x="9543226" y="2488418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T1 = T1*a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D75C4CFD-80DA-450F-B351-90CE1312A6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274197" y="2673084"/>
            <a:ext cx="1647825" cy="2257425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E6C77D0A-A33C-42FD-8E33-3ADAEED7E067}"/>
              </a:ext>
            </a:extLst>
          </p:cNvPr>
          <p:cNvSpPr txBox="1"/>
          <p:nvPr/>
        </p:nvSpPr>
        <p:spPr>
          <a:xfrm>
            <a:off x="7974510" y="5828986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“b”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7FBCF55E-0A83-4B4C-9762-5BBE9CC42EC9}"/>
              </a:ext>
            </a:extLst>
          </p:cNvPr>
          <p:cNvSpPr txBox="1"/>
          <p:nvPr/>
        </p:nvSpPr>
        <p:spPr>
          <a:xfrm>
            <a:off x="7966210" y="5502760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T_Val</a:t>
            </a:r>
            <a:r>
              <a:rPr lang="en-US" dirty="0"/>
              <a:t> = </a:t>
            </a:r>
            <a:r>
              <a:rPr lang="en-US" dirty="0" err="1"/>
              <a:t>F_Val</a:t>
            </a:r>
            <a:r>
              <a:rPr lang="en-US" dirty="0"/>
              <a:t> =“b”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37EF2A26-09E3-4BDD-B588-72DF0895039C}"/>
              </a:ext>
            </a:extLst>
          </p:cNvPr>
          <p:cNvSpPr txBox="1"/>
          <p:nvPr/>
        </p:nvSpPr>
        <p:spPr>
          <a:xfrm>
            <a:off x="7954627" y="5248374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E_Val</a:t>
            </a:r>
            <a:r>
              <a:rPr lang="en-US" dirty="0"/>
              <a:t> = </a:t>
            </a:r>
            <a:r>
              <a:rPr lang="en-US" dirty="0" err="1"/>
              <a:t>T_Val</a:t>
            </a:r>
            <a:r>
              <a:rPr lang="en-US" dirty="0"/>
              <a:t> =“b”</a:t>
            </a:r>
          </a:p>
        </p:txBody>
      </p:sp>
      <p:pic>
        <p:nvPicPr>
          <p:cNvPr id="54" name="Picture 53">
            <a:extLst>
              <a:ext uri="{FF2B5EF4-FFF2-40B4-BE49-F238E27FC236}">
                <a16:creationId xmlns:a16="http://schemas.microsoft.com/office/drawing/2014/main" id="{3CA331B8-A8F2-40E9-93A0-68D85585EC9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571466" y="3994700"/>
            <a:ext cx="561975" cy="723900"/>
          </a:xfrm>
          <a:prstGeom prst="rect">
            <a:avLst/>
          </a:prstGeom>
        </p:spPr>
      </p:pic>
      <p:sp>
        <p:nvSpPr>
          <p:cNvPr id="55" name="TextBox 54">
            <a:extLst>
              <a:ext uri="{FF2B5EF4-FFF2-40B4-BE49-F238E27FC236}">
                <a16:creationId xmlns:a16="http://schemas.microsoft.com/office/drawing/2014/main" id="{E10AE690-C83D-480B-A76F-48B8222CE901}"/>
              </a:ext>
            </a:extLst>
          </p:cNvPr>
          <p:cNvSpPr txBox="1"/>
          <p:nvPr/>
        </p:nvSpPr>
        <p:spPr>
          <a:xfrm>
            <a:off x="6754257" y="3302818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66FF"/>
                </a:solidFill>
              </a:rPr>
              <a:t>E_Val</a:t>
            </a:r>
            <a:r>
              <a:rPr lang="en-US" dirty="0">
                <a:solidFill>
                  <a:srgbClr val="0066FF"/>
                </a:solidFill>
              </a:rPr>
              <a:t> = “T2”</a:t>
            </a:r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087060F-6B69-4420-A9C1-55CE67968641}"/>
              </a:ext>
            </a:extLst>
          </p:cNvPr>
          <p:cNvSpPr txBox="1"/>
          <p:nvPr/>
        </p:nvSpPr>
        <p:spPr>
          <a:xfrm>
            <a:off x="9549854" y="2786590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T2 = b - d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3D8EFC40-75C6-4CED-9723-D9E8FE268766}"/>
              </a:ext>
            </a:extLst>
          </p:cNvPr>
          <p:cNvSpPr txBox="1"/>
          <p:nvPr/>
        </p:nvSpPr>
        <p:spPr>
          <a:xfrm>
            <a:off x="6761934" y="2787607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“T2”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7BB588C-90F9-4B46-9691-C30F70C2DA93}"/>
              </a:ext>
            </a:extLst>
          </p:cNvPr>
          <p:cNvSpPr txBox="1"/>
          <p:nvPr/>
        </p:nvSpPr>
        <p:spPr>
          <a:xfrm>
            <a:off x="6207616" y="2338457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rgbClr val="0066FF"/>
                </a:solidFill>
              </a:rPr>
              <a:t>T_Val</a:t>
            </a:r>
            <a:r>
              <a:rPr lang="en-US" dirty="0">
                <a:solidFill>
                  <a:srgbClr val="0066FF"/>
                </a:solidFill>
              </a:rPr>
              <a:t> = “T1”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68FDA910-CE38-42CA-8B76-B4545593D477}"/>
              </a:ext>
            </a:extLst>
          </p:cNvPr>
          <p:cNvSpPr txBox="1"/>
          <p:nvPr/>
        </p:nvSpPr>
        <p:spPr>
          <a:xfrm>
            <a:off x="9563106" y="3078140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T1 = T1*T2</a:t>
            </a:r>
          </a:p>
        </p:txBody>
      </p:sp>
      <p:pic>
        <p:nvPicPr>
          <p:cNvPr id="61" name="Picture 60">
            <a:extLst>
              <a:ext uri="{FF2B5EF4-FFF2-40B4-BE49-F238E27FC236}">
                <a16:creationId xmlns:a16="http://schemas.microsoft.com/office/drawing/2014/main" id="{097632F8-D158-423E-9F47-2D9869C9C3F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183425" y="1489623"/>
            <a:ext cx="2371725" cy="247650"/>
          </a:xfrm>
          <a:prstGeom prst="rect">
            <a:avLst/>
          </a:prstGeom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E7448D14-FA5A-4B15-98EF-4B6CF5574FDA}"/>
              </a:ext>
            </a:extLst>
          </p:cNvPr>
          <p:cNvSpPr txBox="1"/>
          <p:nvPr/>
        </p:nvSpPr>
        <p:spPr>
          <a:xfrm>
            <a:off x="6198715" y="1981708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E_Val</a:t>
            </a:r>
            <a:r>
              <a:rPr lang="en-US" dirty="0"/>
              <a:t> = “T1”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5A188EE5-EE32-497B-9300-799D545A6F1D}"/>
              </a:ext>
            </a:extLst>
          </p:cNvPr>
          <p:cNvSpPr txBox="1"/>
          <p:nvPr/>
        </p:nvSpPr>
        <p:spPr>
          <a:xfrm>
            <a:off x="5145168" y="1551015"/>
            <a:ext cx="1647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A_Val</a:t>
            </a:r>
            <a:r>
              <a:rPr lang="en-US" dirty="0"/>
              <a:t> = “x”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F0C4391-12CA-4196-96E0-78BD8ECBF0F0}"/>
              </a:ext>
            </a:extLst>
          </p:cNvPr>
          <p:cNvSpPr txBox="1"/>
          <p:nvPr/>
        </p:nvSpPr>
        <p:spPr>
          <a:xfrm>
            <a:off x="9609489" y="3363062"/>
            <a:ext cx="12738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x = T1</a:t>
            </a:r>
          </a:p>
        </p:txBody>
      </p:sp>
      <p:sp>
        <p:nvSpPr>
          <p:cNvPr id="65" name="TextBox 64">
            <a:extLst>
              <a:ext uri="{FF2B5EF4-FFF2-40B4-BE49-F238E27FC236}">
                <a16:creationId xmlns:a16="http://schemas.microsoft.com/office/drawing/2014/main" id="{306F1826-9FE3-41C7-B41D-70DD2DA6A00A}"/>
              </a:ext>
            </a:extLst>
          </p:cNvPr>
          <p:cNvSpPr txBox="1"/>
          <p:nvPr/>
        </p:nvSpPr>
        <p:spPr>
          <a:xfrm>
            <a:off x="9478629" y="4692055"/>
            <a:ext cx="14577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F_Val</a:t>
            </a:r>
            <a:r>
              <a:rPr lang="en-US" dirty="0"/>
              <a:t> = “d”</a:t>
            </a:r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8088B675-07A6-4352-A42F-BAFCB7F09269}"/>
              </a:ext>
            </a:extLst>
          </p:cNvPr>
          <p:cNvSpPr txBox="1"/>
          <p:nvPr/>
        </p:nvSpPr>
        <p:spPr>
          <a:xfrm>
            <a:off x="9458753" y="4301115"/>
            <a:ext cx="191162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T_Val</a:t>
            </a:r>
            <a:r>
              <a:rPr lang="en-US" dirty="0"/>
              <a:t> =“d”</a:t>
            </a:r>
          </a:p>
        </p:txBody>
      </p:sp>
    </p:spTree>
    <p:extLst>
      <p:ext uri="{BB962C8B-B14F-4D97-AF65-F5344CB8AC3E}">
        <p14:creationId xmlns:p14="http://schemas.microsoft.com/office/powerpoint/2010/main" val="16299652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4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9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4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8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9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0" fill="hold">
                      <p:stCondLst>
                        <p:cond delay="indefinite"/>
                      </p:stCondLst>
                      <p:childTnLst>
                        <p:par>
                          <p:cTn id="101" fill="hold">
                            <p:stCondLst>
                              <p:cond delay="0"/>
                            </p:stCondLst>
                            <p:childTnLst>
                              <p:par>
                                <p:cTn id="102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2" fill="hold">
                      <p:stCondLst>
                        <p:cond delay="indefinite"/>
                      </p:stCondLst>
                      <p:childTnLst>
                        <p:par>
                          <p:cTn id="113" fill="hold">
                            <p:stCondLst>
                              <p:cond delay="0"/>
                            </p:stCondLst>
                            <p:childTnLst>
                              <p:par>
                                <p:cTn id="11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1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2" fill="hold">
                      <p:stCondLst>
                        <p:cond delay="indefinite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6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1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2" dur="5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4" fill="hold">
                      <p:stCondLst>
                        <p:cond delay="indefinite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4" fill="hold">
                      <p:stCondLst>
                        <p:cond delay="indefinite"/>
                      </p:stCondLst>
                      <p:childTnLst>
                        <p:par>
                          <p:cTn id="145" fill="hold">
                            <p:stCondLst>
                              <p:cond delay="0"/>
                            </p:stCondLst>
                            <p:childTnLst>
                              <p:par>
                                <p:cTn id="1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9" fill="hold">
                      <p:stCondLst>
                        <p:cond delay="indefinite"/>
                      </p:stCondLst>
                      <p:childTnLst>
                        <p:par>
                          <p:cTn id="150" fill="hold">
                            <p:stCondLst>
                              <p:cond delay="0"/>
                            </p:stCondLst>
                            <p:childTnLst>
                              <p:par>
                                <p:cTn id="15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3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4" fill="hold">
                      <p:stCondLst>
                        <p:cond delay="indefinite"/>
                      </p:stCondLst>
                      <p:childTnLst>
                        <p:par>
                          <p:cTn id="155" fill="hold">
                            <p:stCondLst>
                              <p:cond delay="0"/>
                            </p:stCondLst>
                            <p:childTnLst>
                              <p:par>
                                <p:cTn id="15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9" fill="hold">
                      <p:stCondLst>
                        <p:cond delay="indefinite"/>
                      </p:stCondLst>
                      <p:childTnLst>
                        <p:par>
                          <p:cTn id="160" fill="hold">
                            <p:stCondLst>
                              <p:cond delay="0"/>
                            </p:stCondLst>
                            <p:childTnLst>
                              <p:par>
                                <p:cTn id="16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4" fill="hold">
                      <p:stCondLst>
                        <p:cond delay="indefinite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9" fill="hold">
                      <p:stCondLst>
                        <p:cond delay="indefinite"/>
                      </p:stCondLst>
                      <p:childTnLst>
                        <p:par>
                          <p:cTn id="170" fill="hold">
                            <p:stCondLst>
                              <p:cond delay="0"/>
                            </p:stCondLst>
                            <p:childTnLst>
                              <p:par>
                                <p:cTn id="171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4" fill="hold">
                      <p:stCondLst>
                        <p:cond delay="indefinite"/>
                      </p:stCondLst>
                      <p:childTnLst>
                        <p:par>
                          <p:cTn id="175" fill="hold">
                            <p:stCondLst>
                              <p:cond delay="0"/>
                            </p:stCondLst>
                            <p:childTnLst>
                              <p:par>
                                <p:cTn id="17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9" fill="hold">
                      <p:stCondLst>
                        <p:cond delay="indefinite"/>
                      </p:stCondLst>
                      <p:childTnLst>
                        <p:par>
                          <p:cTn id="180" fill="hold">
                            <p:stCondLst>
                              <p:cond delay="0"/>
                            </p:stCondLst>
                            <p:childTnLst>
                              <p:par>
                                <p:cTn id="18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/>
      <p:bldP spid="15" grpId="0"/>
      <p:bldP spid="18" grpId="0"/>
      <p:bldP spid="19" grpId="0"/>
      <p:bldP spid="20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4" grpId="0"/>
      <p:bldP spid="35" grpId="0"/>
      <p:bldP spid="42" grpId="0"/>
      <p:bldP spid="48" grpId="0"/>
      <p:bldP spid="49" grpId="0"/>
      <p:bldP spid="50" grpId="0"/>
      <p:bldP spid="55" grpId="0"/>
      <p:bldP spid="56" grpId="0"/>
      <p:bldP spid="57" grpId="0"/>
      <p:bldP spid="58" grpId="0"/>
      <p:bldP spid="59" grpId="0"/>
      <p:bldP spid="62" grpId="0"/>
      <p:bldP spid="63" grpId="0"/>
      <p:bldP spid="64" grpId="0"/>
      <p:bldP spid="65" grpId="0"/>
      <p:bldP spid="66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107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43952" y="690344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Generate </a:t>
            </a:r>
            <a:r>
              <a:rPr lang="en-US" sz="32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lexer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 &amp; parser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066801" y="1247775"/>
            <a:ext cx="9486900" cy="485485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click on the  G.g4 file, 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Then, click on “Generate ANTLR recognizer”.</a:t>
            </a:r>
            <a:endParaRPr lang="en-US" sz="2400" dirty="0">
              <a:latin typeface="Calibri" panose="020F0502020204030204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All the semantics actions inserted in the grammar, will be inserted into </a:t>
            </a:r>
            <a:r>
              <a:rPr lang="en-US" sz="2400" dirty="0">
                <a:latin typeface="Calibri" panose="020F0502020204030204"/>
              </a:rPr>
              <a:t>a file generated by ANTLR: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               GParser.py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Run the program, by clicking on the main.py and then select “run program”.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You will get </a:t>
            </a:r>
            <a:r>
              <a:rPr lang="en-US" sz="2400" dirty="0">
                <a:solidFill>
                  <a:srgbClr val="FF0000"/>
                </a:solidFill>
                <a:latin typeface="Calibri" panose="020F0502020204030204"/>
              </a:rPr>
              <a:t>indentation error </a:t>
            </a:r>
            <a:r>
              <a:rPr lang="en-US" sz="2400" dirty="0">
                <a:latin typeface="Calibri" panose="020F0502020204030204"/>
              </a:rPr>
              <a:t>in assignmentStatementParser.py.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Correct indentation and re-execute the program, main.py.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400" dirty="0">
                <a:latin typeface="Calibri" panose="020F0502020204030204"/>
              </a:rPr>
              <a:t>Bellow are the three address code generated by the program: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8407911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108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53476" y="1266825"/>
            <a:ext cx="95154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expr </a:t>
            </a:r>
            <a:r>
              <a:rPr lang="en-US" sz="1800" dirty="0">
                <a:latin typeface="Consolas" panose="020B0609020204030204" pitchFamily="49" charset="0"/>
              </a:rPr>
              <a:t>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</a:t>
            </a:r>
          </a:p>
          <a:p>
            <a:r>
              <a:rPr lang="en-US" sz="1800" dirty="0">
                <a:solidFill>
                  <a:srgbClr val="0070C0"/>
                </a:solidFill>
                <a:latin typeface="Consolas" panose="020B0609020204030204" pitchFamily="49" charset="0"/>
              </a:rPr>
              <a:t>    : e=expr '+' t=term   </a:t>
            </a:r>
          </a:p>
          <a:p>
            <a:r>
              <a:rPr lang="en-US" dirty="0">
                <a:solidFill>
                  <a:srgbClr val="0070C0"/>
                </a:solidFill>
                <a:latin typeface="Consolas" panose="020B0609020204030204" pitchFamily="49" charset="0"/>
              </a:rPr>
              <a:t>          </a:t>
            </a:r>
            <a:r>
              <a:rPr lang="en-US" sz="1800" dirty="0">
                <a:latin typeface="Consolas" panose="020B0609020204030204" pitchFamily="49" charset="0"/>
              </a:rPr>
              <a:t>{ if $</a:t>
            </a:r>
            <a:r>
              <a:rPr lang="en-US" sz="1800" dirty="0" err="1">
                <a:latin typeface="Consolas" panose="020B0609020204030204" pitchFamily="49" charset="0"/>
              </a:rPr>
              <a:t>e.type_attr</a:t>
            </a:r>
            <a:r>
              <a:rPr lang="en-US" sz="1800" dirty="0">
                <a:latin typeface="Consolas" panose="020B0609020204030204" pitchFamily="49" charset="0"/>
              </a:rPr>
              <a:t> !=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print(‘Type mismatch: "+" operator: Inconsistent types!’)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	     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     </a:t>
            </a:r>
            <a:r>
              <a:rPr lang="en-US" sz="1800" dirty="0" err="1">
                <a:latin typeface="Consolas" panose="020B0609020204030204" pitchFamily="49" charset="0"/>
              </a:rPr>
              <a:t>self.remove_temp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   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self.create_temp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, ' - ‘, \ </a:t>
            </a:r>
          </a:p>
          <a:p>
            <a:r>
              <a:rPr lang="en-US" dirty="0">
                <a:latin typeface="Consolas" panose="020B0609020204030204" pitchFamily="49" charset="0"/>
              </a:rPr>
              <a:t>                    </a:t>
            </a:r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2490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three address code for expression: 1</a:t>
            </a:r>
          </a:p>
        </p:txBody>
      </p:sp>
    </p:spTree>
    <p:extLst>
      <p:ext uri="{BB962C8B-B14F-4D97-AF65-F5344CB8AC3E}">
        <p14:creationId xmlns:p14="http://schemas.microsoft.com/office/powerpoint/2010/main" val="119443939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109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086326" y="596320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Execution results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086326" y="1345929"/>
            <a:ext cx="3295649" cy="48182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Input stream: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x := (b + d / c) * a / (b-d)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:= a + b * c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z :=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a+b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*c*(d - e/f)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Compilation results: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d / c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 =  b  +  T1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T1 * a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= b - d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T1 / T2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 value: x = T1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Assignment type: str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B34C34-46CE-4136-B4DB-ACA652E6CE1B}"/>
              </a:ext>
            </a:extLst>
          </p:cNvPr>
          <p:cNvSpPr txBox="1"/>
          <p:nvPr/>
        </p:nvSpPr>
        <p:spPr>
          <a:xfrm>
            <a:off x="5848351" y="1345929"/>
            <a:ext cx="3009899" cy="18637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 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y := a + b * c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b * c</a:t>
            </a:r>
          </a:p>
          <a:p>
            <a:pPr marL="457200" marR="0" lvl="1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 =  a  +  T1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value: y = T1</a:t>
            </a:r>
          </a:p>
          <a:p>
            <a:pPr marL="0" marR="0" lvl="0" indent="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type: str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2E959EA-A3F6-4EC2-8AE2-1089393DDA9A}"/>
              </a:ext>
            </a:extLst>
          </p:cNvPr>
          <p:cNvSpPr txBox="1"/>
          <p:nvPr/>
        </p:nvSpPr>
        <p:spPr>
          <a:xfrm>
            <a:off x="5800725" y="3429000"/>
            <a:ext cx="310515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//z := </a:t>
            </a:r>
            <a:r>
              <a:rPr kumimoji="0" lang="en-US" sz="1800" b="0" i="0" u="none" strike="noStrike" kern="1200" cap="none" spc="0" normalizeH="0" baseline="0" noProof="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a+b</a:t>
            </a: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*c*(d - e/f)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b *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= e / f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T2 = d – 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= T1 * 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T1  =  a  +  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value: z = T1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Assignment type: str</a:t>
            </a:r>
          </a:p>
        </p:txBody>
      </p:sp>
    </p:spTree>
    <p:extLst>
      <p:ext uri="{BB962C8B-B14F-4D97-AF65-F5344CB8AC3E}">
        <p14:creationId xmlns:p14="http://schemas.microsoft.com/office/powerpoint/2010/main" val="262822195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11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3073034" y="2967335"/>
            <a:ext cx="6045950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Abstract syntax trees</a:t>
            </a:r>
          </a:p>
        </p:txBody>
      </p:sp>
    </p:spTree>
    <p:extLst>
      <p:ext uri="{BB962C8B-B14F-4D97-AF65-F5344CB8AC3E}">
        <p14:creationId xmlns:p14="http://schemas.microsoft.com/office/powerpoint/2010/main" val="32615473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110</a:t>
            </a:fld>
            <a:endParaRPr kumimoji="0" lang="en-US" sz="16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2427811" y="1973422"/>
            <a:ext cx="7044877" cy="341632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3.6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Python code, </a:t>
            </a:r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generating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Minimum number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of temporaries</a:t>
            </a:r>
          </a:p>
        </p:txBody>
      </p:sp>
    </p:spTree>
    <p:extLst>
      <p:ext uri="{BB962C8B-B14F-4D97-AF65-F5344CB8AC3E}">
        <p14:creationId xmlns:p14="http://schemas.microsoft.com/office/powerpoint/2010/main" val="389892896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ACCA1-4792-4D7F-B9C1-93C17F83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Tuesday, June 8,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85110-C51C-46E4-92A6-F719B5D7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4FC-11A8-4C62-AF1A-7CD5504B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111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745CB7A-7422-4D27-84B2-E3F0DB7183B9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472B4-ED2F-48F2-B5DC-89E6FA7B684A}"/>
              </a:ext>
            </a:extLst>
          </p:cNvPr>
          <p:cNvSpPr txBox="1"/>
          <p:nvPr/>
        </p:nvSpPr>
        <p:spPr>
          <a:xfrm>
            <a:off x="1105852" y="1381684"/>
            <a:ext cx="9694670" cy="5547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Step 1: Create a new Python project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Step 2:  Define grammar rules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Define supplementary methods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Define grammar rules including the actions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Step 3: Generate parser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Right click on the grammar.g4 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Select “generate ANTLE recognizer”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Step 4: Write the main function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/>
              <a:t>Step 5: Run the program   </a:t>
            </a:r>
          </a:p>
          <a:p>
            <a:pPr marL="342900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1404804665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333500" y="1466850"/>
            <a:ext cx="9525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/*</a:t>
            </a:r>
          </a:p>
          <a:p>
            <a:r>
              <a:rPr lang="en-US" sz="1800" dirty="0" err="1">
                <a:latin typeface="Consolas" panose="020B0609020204030204" pitchFamily="49" charset="0"/>
              </a:rPr>
              <a:t>grammer</a:t>
            </a:r>
            <a:r>
              <a:rPr lang="en-US" sz="1800" dirty="0">
                <a:latin typeface="Consolas" panose="020B0609020204030204" pitchFamily="49" charset="0"/>
              </a:rPr>
              <a:t> AssignmentStatement4 (version 4)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pt-BR" sz="1800" dirty="0">
                <a:latin typeface="Consolas" panose="020B0609020204030204" pitchFamily="49" charset="0"/>
              </a:rPr>
              <a:t>@author: Morteza Zakeri, (http://webpages.iust.ac.ir/morteza_zakeri/)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@date: 20201029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- Compiler generator:   ANTRL4.x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 Target language(s):     Python3.x,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-Changelog: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-- v4.0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--- Generate intermediate representation (three addresses codes) with minimum number of 'temp' variables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-- v3.0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--- Add semantic rules to perform type checking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--- Add semantic routines to generate intermediate representation (three</a:t>
            </a: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30D406AE-4BF1-4917-97EC-348EB0BB9A95}"/>
              </a:ext>
            </a:extLst>
          </p:cNvPr>
          <p:cNvSpPr txBox="1">
            <a:spLocks/>
          </p:cNvSpPr>
          <p:nvPr/>
        </p:nvSpPr>
        <p:spPr>
          <a:xfrm>
            <a:off x="1010602" y="62408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 Define grammar</a:t>
            </a:r>
          </a:p>
        </p:txBody>
      </p:sp>
    </p:spTree>
    <p:extLst>
      <p:ext uri="{BB962C8B-B14F-4D97-AF65-F5344CB8AC3E}">
        <p14:creationId xmlns:p14="http://schemas.microsoft.com/office/powerpoint/2010/main" val="301942580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096327" y="1362075"/>
            <a:ext cx="9525000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--- Add semantic routines to generate intermediate representation (three addresses codes)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- Reference: Compiler book by Dr. Saeed Parsa (http://parsa.iust.ac.ir/)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 Course website:   http://parsa.iust.ac.ir/courses/compilers/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- Laboratory website:   http://reverse.iust.ac.ir/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*/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BDDFCD2-A1CA-4BCD-9E15-98613BEB09DB}"/>
              </a:ext>
            </a:extLst>
          </p:cNvPr>
          <p:cNvSpPr txBox="1">
            <a:spLocks/>
          </p:cNvSpPr>
          <p:nvPr/>
        </p:nvSpPr>
        <p:spPr>
          <a:xfrm>
            <a:off x="1010602" y="62408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 Define grammar</a:t>
            </a:r>
          </a:p>
        </p:txBody>
      </p:sp>
    </p:spTree>
    <p:extLst>
      <p:ext uri="{BB962C8B-B14F-4D97-AF65-F5344CB8AC3E}">
        <p14:creationId xmlns:p14="http://schemas.microsoft.com/office/powerpoint/2010/main" val="2801508920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333500" y="1389980"/>
            <a:ext cx="8844170" cy="44781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Consolas" panose="020B0609020204030204" pitchFamily="49" charset="0"/>
              </a:rPr>
              <a:t>grammar AssignmentStatement4;</a:t>
            </a:r>
          </a:p>
          <a:p>
            <a:endParaRPr lang="nl-NL" sz="2000" dirty="0">
              <a:latin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</a:rPr>
              <a:t>// Define temporary variables number as a global integer.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@parser::members{</a:t>
            </a:r>
          </a:p>
          <a:p>
            <a:pPr>
              <a:spcAft>
                <a:spcPts val="1200"/>
              </a:spcAft>
            </a:pPr>
            <a:r>
              <a:rPr lang="en-US" sz="2000" dirty="0" err="1">
                <a:latin typeface="Consolas" panose="020B0609020204030204" pitchFamily="49" charset="0"/>
              </a:rPr>
              <a:t>temp_counter</a:t>
            </a:r>
            <a:r>
              <a:rPr lang="en-US" sz="2000" dirty="0">
                <a:latin typeface="Consolas" panose="020B0609020204030204" pitchFamily="49" charset="0"/>
              </a:rPr>
              <a:t> = 0</a:t>
            </a:r>
            <a:endParaRPr lang="nl-NL" sz="2000" dirty="0">
              <a:latin typeface="Consolas" panose="020B0609020204030204" pitchFamily="49" charset="0"/>
            </a:endParaRPr>
          </a:p>
          <a:p>
            <a:r>
              <a:rPr lang="nl-NL" sz="2000" dirty="0">
                <a:latin typeface="Consolas" panose="020B0609020204030204" pitchFamily="49" charset="0"/>
              </a:rPr>
              <a:t>// Creates a new temporary variable, Ttemp_counter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</a:rPr>
              <a:t>create_temp</a:t>
            </a:r>
            <a:r>
              <a:rPr lang="en-US" sz="2000" dirty="0">
                <a:latin typeface="Consolas" panose="020B0609020204030204" pitchFamily="49" charset="0"/>
              </a:rPr>
              <a:t>(self):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latin typeface="Consolas" panose="020B0609020204030204" pitchFamily="49" charset="0"/>
              </a:rPr>
              <a:t> += 1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latin typeface="Consolas" panose="020B0609020204030204" pitchFamily="49" charset="0"/>
              </a:rPr>
              <a:t>    return 'T' + str(</a:t>
            </a:r>
            <a:r>
              <a:rPr lang="en-US" sz="2000" dirty="0" err="1"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  <a:p>
            <a:r>
              <a:rPr lang="nl-NL" sz="2000" dirty="0">
                <a:latin typeface="Consolas" panose="020B0609020204030204" pitchFamily="49" charset="0"/>
              </a:rPr>
              <a:t>// Removes the latest created global variable number.</a:t>
            </a:r>
            <a:endParaRPr lang="en-US" sz="2000" dirty="0">
              <a:latin typeface="Consolas" panose="020B0609020204030204" pitchFamily="49" charset="0"/>
            </a:endParaRPr>
          </a:p>
          <a:p>
            <a:r>
              <a:rPr lang="en-US" sz="2000" dirty="0">
                <a:latin typeface="Consolas" panose="020B0609020204030204" pitchFamily="49" charset="0"/>
              </a:rPr>
              <a:t>def </a:t>
            </a:r>
            <a:r>
              <a:rPr lang="en-US" sz="2000" dirty="0" err="1">
                <a:latin typeface="Consolas" panose="020B0609020204030204" pitchFamily="49" charset="0"/>
              </a:rPr>
              <a:t>remove_temp</a:t>
            </a:r>
            <a:r>
              <a:rPr lang="en-US" sz="2000" dirty="0">
                <a:latin typeface="Consolas" panose="020B0609020204030204" pitchFamily="49" charset="0"/>
              </a:rPr>
              <a:t>(self):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latin typeface="Consolas" panose="020B0609020204030204" pitchFamily="49" charset="0"/>
              </a:rPr>
              <a:t> -= 1</a:t>
            </a:r>
          </a:p>
          <a:p>
            <a:pPr>
              <a:spcAft>
                <a:spcPts val="600"/>
              </a:spcAft>
            </a:pPr>
            <a:endParaRPr lang="en-US" sz="2000" dirty="0">
              <a:latin typeface="Consolas" panose="020B06090202040302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34427" y="757272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2.1 Define supplementary functions</a:t>
            </a:r>
          </a:p>
        </p:txBody>
      </p:sp>
    </p:spTree>
    <p:extLst>
      <p:ext uri="{BB962C8B-B14F-4D97-AF65-F5344CB8AC3E}">
        <p14:creationId xmlns:p14="http://schemas.microsoft.com/office/powerpoint/2010/main" val="1171655072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333500" y="1436205"/>
            <a:ext cx="952500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dirty="0">
                <a:latin typeface="Consolas" panose="020B0609020204030204" pitchFamily="49" charset="0"/>
              </a:rPr>
              <a:t>// Checks whether a given variable, var, is a temporary variable</a:t>
            </a:r>
          </a:p>
          <a:p>
            <a:r>
              <a:rPr lang="nl-NL" sz="2000" dirty="0">
                <a:latin typeface="Consolas" panose="020B0609020204030204" pitchFamily="49" charset="0"/>
              </a:rPr>
              <a:t>def is_temp(self, var:str):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if var[0] == 'T':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    return True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    return False</a:t>
            </a:r>
          </a:p>
          <a:p>
            <a:r>
              <a:rPr lang="en-US" sz="20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43952" y="6712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 Define supplementary functions -2</a:t>
            </a:r>
          </a:p>
        </p:txBody>
      </p:sp>
    </p:spTree>
    <p:extLst>
      <p:ext uri="{BB962C8B-B14F-4D97-AF65-F5344CB8AC3E}">
        <p14:creationId xmlns:p14="http://schemas.microsoft.com/office/powerpoint/2010/main" val="172622282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66825" y="1393676"/>
            <a:ext cx="9525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start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 p=prog EOF  {$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=$</a:t>
            </a:r>
            <a:r>
              <a:rPr lang="en-US" sz="1800" dirty="0" err="1">
                <a:latin typeface="Consolas" panose="020B0609020204030204" pitchFamily="49" charset="0"/>
              </a:rPr>
              <a:t>p.value_attr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p.type_attr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print('Parsing was done!')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prog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 prog a=assign | a=assign       {$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=$</a:t>
            </a:r>
            <a:r>
              <a:rPr lang="en-US" sz="1800" dirty="0" err="1">
                <a:latin typeface="Consolas" panose="020B0609020204030204" pitchFamily="49" charset="0"/>
              </a:rPr>
              <a:t>a.value_attr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a.type_attr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print('----------')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assign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 ID ':=' e=expr (NEWLINE | EOF)      {$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=$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print('Assignment value:', $</a:t>
            </a:r>
            <a:r>
              <a:rPr lang="en-US" sz="1800" dirty="0" err="1">
                <a:latin typeface="Consolas" panose="020B0609020204030204" pitchFamily="49" charset="0"/>
              </a:rPr>
              <a:t>ID.text</a:t>
            </a:r>
            <a:r>
              <a:rPr lang="en-US" sz="1800" dirty="0">
                <a:latin typeface="Consolas" panose="020B0609020204030204" pitchFamily="49" charset="0"/>
              </a:rPr>
              <a:t>, '=',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print('Assignment type:', $</a:t>
            </a:r>
            <a:r>
              <a:rPr lang="en-US" sz="1800" dirty="0" err="1">
                <a:latin typeface="Consolas" panose="020B0609020204030204" pitchFamily="49" charset="0"/>
              </a:rPr>
              <a:t>e.type_attr</a:t>
            </a:r>
            <a:r>
              <a:rPr lang="en-US" sz="1800" dirty="0">
                <a:latin typeface="Consolas" panose="020B0609020204030204" pitchFamily="49" charset="0"/>
              </a:rPr>
              <a:t>) };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24902" y="69986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 Add actions - 1</a:t>
            </a:r>
          </a:p>
        </p:txBody>
      </p:sp>
    </p:spTree>
    <p:extLst>
      <p:ext uri="{BB962C8B-B14F-4D97-AF65-F5344CB8AC3E}">
        <p14:creationId xmlns:p14="http://schemas.microsoft.com/office/powerpoint/2010/main" val="279047485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66824" y="1402565"/>
            <a:ext cx="951547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expr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e=expr '+' t=term      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if $</a:t>
            </a:r>
            <a:r>
              <a:rPr lang="en-US" sz="1800" dirty="0" err="1">
                <a:latin typeface="Consolas" panose="020B0609020204030204" pitchFamily="49" charset="0"/>
              </a:rPr>
              <a:t>e.type_attr</a:t>
            </a:r>
            <a:r>
              <a:rPr lang="en-US" sz="1800" dirty="0">
                <a:latin typeface="Consolas" panose="020B0609020204030204" pitchFamily="49" charset="0"/>
              </a:rPr>
              <a:t> !=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print('Semantic error4 in "+" operator: Inconsistent types!')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if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=='float':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str(float($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 + float($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, ' +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=='int':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str(int($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 + int($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, ' +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=='str':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latin typeface="Consolas" panose="020B0609020204030204" pitchFamily="49" charset="0"/>
              </a:rPr>
              <a:t>self.remove_temp</a:t>
            </a:r>
            <a:r>
              <a:rPr lang="en-US" sz="1800" dirty="0">
                <a:latin typeface="Consolas" panose="020B0609020204030204" pitchFamily="49" charset="0"/>
              </a:rPr>
              <a:t>()        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24902" y="71764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 Add actions - 2</a:t>
            </a:r>
          </a:p>
        </p:txBody>
      </p:sp>
    </p:spTree>
    <p:extLst>
      <p:ext uri="{BB962C8B-B14F-4D97-AF65-F5344CB8AC3E}">
        <p14:creationId xmlns:p14="http://schemas.microsoft.com/office/powerpoint/2010/main" val="982312141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428750" y="1514475"/>
            <a:ext cx="9525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 == 'int':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str(int($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 - int($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, ' -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=='str':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latin typeface="Consolas" panose="020B0609020204030204" pitchFamily="49" charset="0"/>
              </a:rPr>
              <a:t>self.remove_temp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self.create_temp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r>
              <a:rPr lang="en-US" sz="1800" dirty="0">
                <a:latin typeface="Consolas" panose="020B0609020204030204" pitchFamily="49" charset="0"/>
              </a:rPr>
              <a:t>, ' -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96327" y="68474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Add actions - 3</a:t>
            </a:r>
          </a:p>
        </p:txBody>
      </p:sp>
    </p:spTree>
    <p:extLst>
      <p:ext uri="{BB962C8B-B14F-4D97-AF65-F5344CB8AC3E}">
        <p14:creationId xmlns:p14="http://schemas.microsoft.com/office/powerpoint/2010/main" val="3434081107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119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63002" y="1389260"/>
            <a:ext cx="9525000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    | expr RELOP term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| t=term        {$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};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term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t=term '*' f=factor    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if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 !=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print('Semantic error2 in "*" operator: Inconsistent types!')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if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=='float':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str(float($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 * float($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*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=='int':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77277" y="68352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 Add actions - 4</a:t>
            </a:r>
          </a:p>
        </p:txBody>
      </p:sp>
    </p:spTree>
    <p:extLst>
      <p:ext uri="{BB962C8B-B14F-4D97-AF65-F5344CB8AC3E}">
        <p14:creationId xmlns:p14="http://schemas.microsoft.com/office/powerpoint/2010/main" val="194756295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00125" y="1244444"/>
            <a:ext cx="9744075" cy="20529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Syntax Tree or Abstract Syntax Tree is a condensed form of parse tree.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Syntax trees are called as Abstract Syntax Trees because-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 are abstract representation of the parse trees.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They do not provide every characteristic information from the real syntax.</a:t>
            </a:r>
          </a:p>
          <a:p>
            <a:pPr marL="800100" lvl="1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For example- no rule nodes, no parenthesis et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00125" y="610405"/>
            <a:ext cx="5095875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Abstract Syntax Tree (AST)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7581-01C7-42A9-8BC3-FF6B54865163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12</a:t>
            </a:fld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4C5A727-7F14-4DFE-99ED-6BEF12A17983}"/>
              </a:ext>
            </a:extLst>
          </p:cNvPr>
          <p:cNvSpPr txBox="1"/>
          <p:nvPr/>
        </p:nvSpPr>
        <p:spPr>
          <a:xfrm>
            <a:off x="923925" y="3429000"/>
            <a:ext cx="9744075" cy="285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AST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Could be easily transformed into assembly cod</a:t>
            </a:r>
          </a:p>
          <a:p>
            <a:pPr lvl="1">
              <a:lnSpc>
                <a:spcPct val="130000"/>
              </a:lnSpc>
            </a:pPr>
            <a:endParaRPr lang="en-US" sz="20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How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Remove brackets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Substitute parent nodes with only one child with their child.</a:t>
            </a:r>
          </a:p>
          <a:p>
            <a:pPr marL="914400" lvl="1" indent="-457200">
              <a:lnSpc>
                <a:spcPct val="130000"/>
              </a:lnSpc>
              <a:buFont typeface="+mj-lt"/>
              <a:buAutoNum type="arabicPeriod"/>
            </a:pPr>
            <a:r>
              <a:rPr lang="en-US" sz="20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Substitute parent nodes with the child that is an operator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FD8C0-25B5-4D04-B67B-4A07E7D6124B}"/>
              </a:ext>
            </a:extLst>
          </p:cNvPr>
          <p:cNvSpPr txBox="1"/>
          <p:nvPr/>
        </p:nvSpPr>
        <p:spPr>
          <a:xfrm>
            <a:off x="3333750" y="6356350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Page 318:    http://index-of.es/Varios-2/Compilers.pdf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8356451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058227" y="1455935"/>
            <a:ext cx="95250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=='int':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str(int($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 * int($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*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=='str':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latin typeface="Consolas" panose="020B0609020204030204" pitchFamily="49" charset="0"/>
              </a:rPr>
              <a:t>self.remove_temp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self.create_temp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*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latin typeface="Consolas" panose="020B06090202040302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91577" y="74564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Add actions - 5</a:t>
            </a:r>
          </a:p>
        </p:txBody>
      </p:sp>
    </p:spTree>
    <p:extLst>
      <p:ext uri="{BB962C8B-B14F-4D97-AF65-F5344CB8AC3E}">
        <p14:creationId xmlns:p14="http://schemas.microsoft.com/office/powerpoint/2010/main" val="1472241288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121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38250" y="1360869"/>
            <a:ext cx="9525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    | t=term '/' f=factor       {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if $</a:t>
            </a:r>
            <a:r>
              <a:rPr lang="en-US" sz="1800" dirty="0" err="1">
                <a:latin typeface="Consolas" panose="020B0609020204030204" pitchFamily="49" charset="0"/>
              </a:rPr>
              <a:t>t.type_attr</a:t>
            </a:r>
            <a:r>
              <a:rPr lang="en-US" sz="1800" dirty="0">
                <a:latin typeface="Consolas" panose="020B0609020204030204" pitchFamily="49" charset="0"/>
              </a:rPr>
              <a:t> !=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print('Semantic error1 in "/" operator: Inconsistent types!')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if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=='float':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str(float($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 / float($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/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=='int':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str(int(int($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 / int($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)))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/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r>
              <a:rPr lang="en-US" sz="1800" dirty="0">
                <a:latin typeface="Consolas" panose="020B0609020204030204" pitchFamily="49" charset="0"/>
              </a:rPr>
              <a:t>=='str':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    if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    </a:t>
            </a:r>
            <a:r>
              <a:rPr lang="en-US" sz="1800" dirty="0" err="1">
                <a:latin typeface="Consolas" panose="020B0609020204030204" pitchFamily="49" charset="0"/>
              </a:rPr>
              <a:t>self.remove_temp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29652" y="69581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 Add actions - 6</a:t>
            </a:r>
          </a:p>
        </p:txBody>
      </p:sp>
    </p:spTree>
    <p:extLst>
      <p:ext uri="{BB962C8B-B14F-4D97-AF65-F5344CB8AC3E}">
        <p14:creationId xmlns:p14="http://schemas.microsoft.com/office/powerpoint/2010/main" val="279485724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122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19200" y="1446410"/>
            <a:ext cx="9535477" cy="452431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#       </a:t>
            </a:r>
            <a:r>
              <a:rPr lang="en-US" sz="1800" dirty="0" err="1">
                <a:latin typeface="Consolas" panose="020B0609020204030204" pitchFamily="49" charset="0"/>
              </a:rPr>
              <a:t>elif</a:t>
            </a:r>
            <a:r>
              <a:rPr lang="en-US" sz="1800" dirty="0">
                <a:latin typeface="Consolas" panose="020B0609020204030204" pitchFamily="49" charset="0"/>
              </a:rPr>
              <a:t> </a:t>
            </a:r>
            <a:r>
              <a:rPr lang="en-US" sz="1800" dirty="0" err="1">
                <a:latin typeface="Consolas" panose="020B0609020204030204" pitchFamily="49" charset="0"/>
              </a:rPr>
              <a:t>self.is_temp</a:t>
            </a:r>
            <a:r>
              <a:rPr lang="en-US" sz="1800" dirty="0">
                <a:latin typeface="Consolas" panose="020B0609020204030204" pitchFamily="49" charset="0"/>
              </a:rPr>
              <a:t>($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    else: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    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</a:t>
            </a:r>
            <a:r>
              <a:rPr lang="en-US" sz="1800" dirty="0" err="1">
                <a:latin typeface="Consolas" panose="020B0609020204030204" pitchFamily="49" charset="0"/>
              </a:rPr>
              <a:t>self.create_temp</a:t>
            </a:r>
            <a:r>
              <a:rPr lang="en-US" sz="1800" dirty="0">
                <a:latin typeface="Consolas" panose="020B0609020204030204" pitchFamily="49" charset="0"/>
              </a:rPr>
              <a:t>()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print($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, ' = ', $</a:t>
            </a:r>
            <a:r>
              <a:rPr lang="en-US" sz="1800" dirty="0" err="1">
                <a:latin typeface="Consolas" panose="020B0609020204030204" pitchFamily="49" charset="0"/>
              </a:rPr>
              <a:t>t.value_attr</a:t>
            </a:r>
            <a:r>
              <a:rPr lang="en-US" sz="1800" dirty="0">
                <a:latin typeface="Consolas" panose="020B0609020204030204" pitchFamily="49" charset="0"/>
              </a:rPr>
              <a:t>, ' / ',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r>
              <a:rPr lang="en-US" sz="1800" dirty="0">
                <a:latin typeface="Consolas" panose="020B0609020204030204" pitchFamily="49" charset="0"/>
              </a:rPr>
              <a:t>)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| f=factor      {$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factor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'(' e=expr ')'        {$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e.value_attr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24902" y="68352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Add actions - 7</a:t>
            </a:r>
          </a:p>
        </p:txBody>
      </p:sp>
    </p:spTree>
    <p:extLst>
      <p:ext uri="{BB962C8B-B14F-4D97-AF65-F5344CB8AC3E}">
        <p14:creationId xmlns:p14="http://schemas.microsoft.com/office/powerpoint/2010/main" val="309515024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48727" y="1555036"/>
            <a:ext cx="9525000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    | ID        {$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'str'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ID.text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| n=number        {$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n.type_attr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n.value_attr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    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number returns [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str(), 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str()]: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INT     {$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INT.text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'int'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|FLOAT      {$</a:t>
            </a:r>
            <a:r>
              <a:rPr lang="en-US" sz="1800" dirty="0" err="1">
                <a:latin typeface="Consolas" panose="020B0609020204030204" pitchFamily="49" charset="0"/>
              </a:rPr>
              <a:t>value_attr</a:t>
            </a:r>
            <a:r>
              <a:rPr lang="en-US" sz="1800" dirty="0">
                <a:latin typeface="Consolas" panose="020B0609020204030204" pitchFamily="49" charset="0"/>
              </a:rPr>
              <a:t> = $</a:t>
            </a:r>
            <a:r>
              <a:rPr lang="en-US" sz="1800" dirty="0" err="1">
                <a:latin typeface="Consolas" panose="020B0609020204030204" pitchFamily="49" charset="0"/>
              </a:rPr>
              <a:t>FLOAT.text</a:t>
            </a:r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$</a:t>
            </a:r>
            <a:r>
              <a:rPr lang="en-US" sz="1800" dirty="0" err="1">
                <a:latin typeface="Consolas" panose="020B0609020204030204" pitchFamily="49" charset="0"/>
              </a:rPr>
              <a:t>type_attr</a:t>
            </a:r>
            <a:r>
              <a:rPr lang="en-US" sz="1800" dirty="0">
                <a:latin typeface="Consolas" panose="020B0609020204030204" pitchFamily="49" charset="0"/>
              </a:rPr>
              <a:t> = 'float'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}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77277" y="745012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Add actions - 8</a:t>
            </a:r>
          </a:p>
        </p:txBody>
      </p:sp>
    </p:spTree>
    <p:extLst>
      <p:ext uri="{BB962C8B-B14F-4D97-AF65-F5344CB8AC3E}">
        <p14:creationId xmlns:p14="http://schemas.microsoft.com/office/powerpoint/2010/main" val="3586629888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267777" y="1598810"/>
            <a:ext cx="95250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/* Lexical Rules */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INT: DIGIT+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FLOAT: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DIGIT+ '.' DIGIT*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| '.' DIGIT+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String: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'"' (ESC|.)*? '"'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ID: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LETTER(LETTER|DIGIT)* 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24902" y="672752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 Add actions - 9</a:t>
            </a:r>
          </a:p>
        </p:txBody>
      </p:sp>
    </p:spTree>
    <p:extLst>
      <p:ext uri="{BB962C8B-B14F-4D97-AF65-F5344CB8AC3E}">
        <p14:creationId xmlns:p14="http://schemas.microsoft.com/office/powerpoint/2010/main" val="2185797572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125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362075" y="1598810"/>
            <a:ext cx="9430702" cy="36933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>
                <a:latin typeface="Consolas" panose="020B0609020204030204" pitchFamily="49" charset="0"/>
              </a:rPr>
              <a:t>RELOP: '&lt;=' | '&lt;'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DIGIT: [0-9] 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LETTER: [a-</a:t>
            </a:r>
            <a:r>
              <a:rPr lang="en-US" sz="1800" dirty="0" err="1">
                <a:latin typeface="Consolas" panose="020B0609020204030204" pitchFamily="49" charset="0"/>
              </a:rPr>
              <a:t>zA</a:t>
            </a:r>
            <a:r>
              <a:rPr lang="en-US" sz="1800" dirty="0">
                <a:latin typeface="Consolas" panose="020B0609020204030204" pitchFamily="49" charset="0"/>
              </a:rPr>
              <a:t>-Z] 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fragment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        ESC: '\\"' | '\\\\' ;</a:t>
            </a:r>
          </a:p>
          <a:p>
            <a:endParaRPr lang="en-US" sz="1800" dirty="0">
              <a:latin typeface="Consolas" panose="020B0609020204030204" pitchFamily="49" charset="0"/>
            </a:endParaRPr>
          </a:p>
          <a:p>
            <a:endParaRPr lang="en-US" sz="1800" dirty="0">
              <a:latin typeface="Consolas" panose="020B0609020204030204" pitchFamily="49" charset="0"/>
            </a:endParaRPr>
          </a:p>
          <a:p>
            <a:r>
              <a:rPr lang="en-US" sz="1800" dirty="0">
                <a:latin typeface="Consolas" panose="020B0609020204030204" pitchFamily="49" charset="0"/>
              </a:rPr>
              <a:t>WS: [ \t\r]+ -&gt; skip ;</a:t>
            </a:r>
          </a:p>
          <a:p>
            <a:r>
              <a:rPr lang="en-US" sz="1800" dirty="0">
                <a:latin typeface="Consolas" panose="020B0609020204030204" pitchFamily="49" charset="0"/>
              </a:rPr>
              <a:t>NEWLINE: '\n';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39177" y="69986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2.2: Add actions - 10</a:t>
            </a:r>
          </a:p>
        </p:txBody>
      </p:sp>
    </p:spTree>
    <p:extLst>
      <p:ext uri="{BB962C8B-B14F-4D97-AF65-F5344CB8AC3E}">
        <p14:creationId xmlns:p14="http://schemas.microsoft.com/office/powerpoint/2010/main" val="2902805861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BFB-42A6-4147-B2C9-DCF4C3596D5F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nimated-parrot-image-0047">
            <a:extLst>
              <a:ext uri="{FF2B5EF4-FFF2-40B4-BE49-F238E27FC236}">
                <a16:creationId xmlns:a16="http://schemas.microsoft.com/office/drawing/2014/main" id="{F6F208B0-00A9-4E07-9D5F-ACAC770513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25" y="3824761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956159" y="1262552"/>
            <a:ext cx="10279682" cy="190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click on the grammar file, assignments_st_v3.g4: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Right Click on yourGrammar.g4   Configure ANTLR  </a:t>
            </a:r>
          </a:p>
          <a:p>
            <a:pPr marR="0" lvl="1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       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Language  enter Python3</a:t>
            </a:r>
          </a:p>
          <a:p>
            <a:pPr lvl="1">
              <a:lnSpc>
                <a:spcPct val="120000"/>
              </a:lnSpc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                                             Output directory   …\gen          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Right Click on yourGrammar.g4  Generate ANTLR recognizer (CTRL Shift 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03700-1FCD-42C5-B99A-BD07048F99BF}"/>
              </a:ext>
            </a:extLst>
          </p:cNvPr>
          <p:cNvSpPr txBox="1"/>
          <p:nvPr/>
        </p:nvSpPr>
        <p:spPr>
          <a:xfrm>
            <a:off x="1047749" y="3336793"/>
            <a:ext cx="8010526" cy="3014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directory, gen, including the  following files will be generated: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gen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__init__.py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assignment_statement_v3.interp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assignment_statement_v3.tokens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assignment_statement_v3Lexer.interp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assignment_statement_v3Lexer.py</a:t>
            </a:r>
          </a:p>
          <a:p>
            <a:pPr marL="342900" indent="-342900">
              <a:lnSpc>
                <a:spcPct val="120000"/>
              </a:lnSpc>
              <a:buFont typeface="Wingdings" panose="05000000000000000000" pitchFamily="2" charset="2"/>
              <a:buChar char="§"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Adjust indentation in assignment_statement_v3Parser.py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EB08F-2A38-48D9-A7AD-CC6EE1A8378A}"/>
              </a:ext>
            </a:extLst>
          </p:cNvPr>
          <p:cNvSpPr txBox="1"/>
          <p:nvPr/>
        </p:nvSpPr>
        <p:spPr>
          <a:xfrm>
            <a:off x="6347089" y="4455582"/>
            <a:ext cx="4743450" cy="139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assignment_statement_v3Lexer.tokens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assignment_statement_v3Listener.py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assignment_statement_v3Parser.py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assignment_statement_v3Visitor.py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8" descr="animated-parrot-image-0047">
            <a:extLst>
              <a:ext uri="{FF2B5EF4-FFF2-40B4-BE49-F238E27FC236}">
                <a16:creationId xmlns:a16="http://schemas.microsoft.com/office/drawing/2014/main" id="{4A660974-3BCA-482A-A37D-0AC28A4471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00" y="3824761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nimated-parrot-image-0047">
            <a:extLst>
              <a:ext uri="{FF2B5EF4-FFF2-40B4-BE49-F238E27FC236}">
                <a16:creationId xmlns:a16="http://schemas.microsoft.com/office/drawing/2014/main" id="{93B719B5-5631-4162-9D21-69A3AB851E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600" y="3256927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65FDDF0-E730-4D05-BC73-389A350AA078}"/>
              </a:ext>
            </a:extLst>
          </p:cNvPr>
          <p:cNvSpPr txBox="1">
            <a:spLocks/>
          </p:cNvSpPr>
          <p:nvPr/>
        </p:nvSpPr>
        <p:spPr>
          <a:xfrm>
            <a:off x="1210627" y="737969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3. Generate parser</a:t>
            </a:r>
          </a:p>
        </p:txBody>
      </p:sp>
    </p:spTree>
    <p:extLst>
      <p:ext uri="{BB962C8B-B14F-4D97-AF65-F5344CB8AC3E}">
        <p14:creationId xmlns:p14="http://schemas.microsoft.com/office/powerpoint/2010/main" val="4895550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4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FD927-5E1A-4E03-B814-9E40B50EC632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nimated-parrot-image-0047">
            <a:extLst>
              <a:ext uri="{FF2B5EF4-FFF2-40B4-BE49-F238E27FC236}">
                <a16:creationId xmlns:a16="http://schemas.microsoft.com/office/drawing/2014/main" id="{F6F208B0-00A9-4E07-9D5F-ACAC770513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625" y="3782522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143000" y="1374965"/>
            <a:ext cx="10279682" cy="33148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click on the start rule of the grammar.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Open the “ANTLR preview” window 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Type an assignment statement in the window 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Display the .g4 grammar in the editor;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Set the grammar’s start rule by right-clicking the start rule in the editor;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Select the “test rule start” option</a:t>
            </a:r>
          </a:p>
          <a:p>
            <a:pPr marL="800100" lvl="1" indent="-342900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v"/>
            </a:pPr>
            <a:r>
              <a:rPr lang="en-US" sz="2000" dirty="0">
                <a:solidFill>
                  <a:srgbClr val="4472C4">
                    <a:lumMod val="50000"/>
                  </a:srgbClr>
                </a:solidFill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A parse tree will be displayed in the preview window.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5" name="Picture 8" descr="animated-parrot-image-0047">
            <a:extLst>
              <a:ext uri="{FF2B5EF4-FFF2-40B4-BE49-F238E27FC236}">
                <a16:creationId xmlns:a16="http://schemas.microsoft.com/office/drawing/2014/main" id="{4A660974-3BCA-482A-A37D-0AC28A4471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00" y="3782522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nimated-parrot-image-0047">
            <a:extLst>
              <a:ext uri="{FF2B5EF4-FFF2-40B4-BE49-F238E27FC236}">
                <a16:creationId xmlns:a16="http://schemas.microsoft.com/office/drawing/2014/main" id="{93B719B5-5631-4162-9D21-69A3AB851E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00" y="3214688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D946640D-D7F8-42BE-9071-3D667224BAD5}"/>
              </a:ext>
            </a:extLst>
          </p:cNvPr>
          <p:cNvSpPr txBox="1">
            <a:spLocks/>
          </p:cNvSpPr>
          <p:nvPr/>
        </p:nvSpPr>
        <p:spPr>
          <a:xfrm>
            <a:off x="1025154" y="733623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Test the grammar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032638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8DCC2D-227E-47C4-A46C-76E66553E03F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87F6-C8C8-46C1-B7D4-FAB6435DFCE9}"/>
              </a:ext>
            </a:extLst>
          </p:cNvPr>
          <p:cNvSpPr txBox="1"/>
          <p:nvPr/>
        </p:nvSpPr>
        <p:spPr>
          <a:xfrm>
            <a:off x="1145540" y="660683"/>
            <a:ext cx="614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cs typeface="Times New Roman" panose="02020603050405020304" pitchFamily="18" charset="0"/>
              </a:rPr>
              <a:t>Test</a:t>
            </a:r>
            <a:r>
              <a:rPr kumimoji="0" lang="en-US" sz="3200" i="0" u="none" strike="noStrike" kern="1200" normalizeH="0" baseline="0" noProof="0" dirty="0">
                <a:ln w="0"/>
                <a:uLnTx/>
                <a:uFillTx/>
                <a:ea typeface="+mn-ea"/>
                <a:cs typeface="Times New Roman" panose="02020603050405020304" pitchFamily="18" charset="0"/>
              </a:rPr>
              <a:t> the </a:t>
            </a:r>
            <a:r>
              <a:rPr kumimoji="0" lang="en-US" sz="3200" i="0" u="none" strike="noStrike" kern="1200" normalizeH="0" baseline="0" noProof="0" dirty="0" err="1">
                <a:ln w="0"/>
                <a:uLnTx/>
                <a:uFillTx/>
                <a:ea typeface="+mn-ea"/>
                <a:cs typeface="Times New Roman" panose="02020603050405020304" pitchFamily="18" charset="0"/>
              </a:rPr>
              <a:t>gra</a:t>
            </a:r>
            <a:r>
              <a:rPr lang="en-US" sz="3200" dirty="0" err="1">
                <a:ln w="0"/>
                <a:cs typeface="Times New Roman" panose="02020603050405020304" pitchFamily="18" charset="0"/>
              </a:rPr>
              <a:t>mmar</a:t>
            </a:r>
            <a:endParaRPr kumimoji="0" lang="en-US" sz="3200" i="0" u="none" strike="noStrike" kern="1200" normalizeH="0" baseline="0" noProof="0" dirty="0">
              <a:ln w="0"/>
              <a:uLnTx/>
              <a:uFillTx/>
              <a:cs typeface="Times New Roman" panose="02020603050405020304" pitchFamily="18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973262" y="1245458"/>
            <a:ext cx="5657850" cy="7987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0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Suppose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the input string is: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 := (a*b + b*c) * d/e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BD84E3-8795-421F-911A-A0347907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9983" y="1661352"/>
            <a:ext cx="4811367" cy="44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6519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D22A5-13B1-4D1D-BDA6-264FF9787253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129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87F6-C8C8-46C1-B7D4-FAB6435DFCE9}"/>
              </a:ext>
            </a:extLst>
          </p:cNvPr>
          <p:cNvSpPr txBox="1"/>
          <p:nvPr/>
        </p:nvSpPr>
        <p:spPr>
          <a:xfrm>
            <a:off x="1133475" y="646173"/>
            <a:ext cx="614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  <a:cs typeface="Times New Roman" panose="02020603050405020304" pitchFamily="18" charset="0"/>
              </a:rPr>
              <a:t>Test</a:t>
            </a: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 the grammar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074118" y="1294565"/>
            <a:ext cx="10279682" cy="11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instance suppose the input string is: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x := (2 + 3) * 6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The parse tree will be: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69157-B560-4C87-96B3-D7C06DB4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35728" y="1537666"/>
            <a:ext cx="4504442" cy="382946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009ED-6BFA-4372-BB9E-733F900EBF57}"/>
              </a:ext>
            </a:extLst>
          </p:cNvPr>
          <p:cNvSpPr txBox="1"/>
          <p:nvPr/>
        </p:nvSpPr>
        <p:spPr>
          <a:xfrm>
            <a:off x="1028700" y="2759355"/>
            <a:ext cx="5067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Grammar: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   :  prog EOF 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    : prog assign | assign;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 :  id ‘:=‘ expr (NEWLINE|EOF)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    :  expr ‘+’ term | expr ‘-’ term | term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   : term ‘*’ factor | ‘ expr/factor    | factor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factor : ‘(‘ expr ‘)’ | ID |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8671135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299A6-A410-4C12-94D8-56C3BE1B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3B14-AAFE-429D-8CDA-E4AADE2E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8593-0163-4573-AD7F-C82C3532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13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036DF-027E-422E-99D6-41856991E4B6}"/>
              </a:ext>
            </a:extLst>
          </p:cNvPr>
          <p:cNvSpPr txBox="1"/>
          <p:nvPr/>
        </p:nvSpPr>
        <p:spPr>
          <a:xfrm>
            <a:off x="1247775" y="1691402"/>
            <a:ext cx="17240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E +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–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*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/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(E)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id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 → no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83810-C9C0-4545-BAA8-84593C97D806}"/>
              </a:ext>
            </a:extLst>
          </p:cNvPr>
          <p:cNvSpPr txBox="1"/>
          <p:nvPr/>
        </p:nvSpPr>
        <p:spPr>
          <a:xfrm>
            <a:off x="990600" y="4307867"/>
            <a:ext cx="259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Input string</a:t>
            </a:r>
          </a:p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 * (b – c) / (d – e * f)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2C29585-EE06-431B-BDD3-4459BB37C41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700" y="1310401"/>
            <a:ext cx="6877638" cy="46998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145FDA9-C444-4625-95F2-5A9B51138CA7}"/>
              </a:ext>
            </a:extLst>
          </p:cNvPr>
          <p:cNvGrpSpPr/>
          <p:nvPr/>
        </p:nvGrpSpPr>
        <p:grpSpPr>
          <a:xfrm>
            <a:off x="5219701" y="1431916"/>
            <a:ext cx="5886742" cy="2559062"/>
            <a:chOff x="5219701" y="1431916"/>
            <a:chExt cx="5886742" cy="255906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69540C-9820-464D-9604-8C59E902461C}"/>
                </a:ext>
              </a:extLst>
            </p:cNvPr>
            <p:cNvSpPr txBox="1"/>
            <p:nvPr/>
          </p:nvSpPr>
          <p:spPr>
            <a:xfrm>
              <a:off x="6886868" y="1431916"/>
              <a:ext cx="4219575" cy="41652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marL="91440" lvl="1">
                <a:lnSpc>
                  <a:spcPct val="130000"/>
                </a:lnSpc>
                <a:buFont typeface="+mj-lt"/>
                <a:buAutoNum type="romanUcPeriod"/>
              </a:pPr>
              <a:r>
                <a:rPr lang="en-US" sz="1800" dirty="0">
                  <a:ln w="0"/>
                  <a:solidFill>
                    <a:srgbClr val="6BA42C"/>
                  </a:solidFill>
                  <a:effectLst>
                    <a:outerShdw blurRad="38100" dist="25400" dir="5400000" algn="ctr" rotWithShape="0">
                      <a:srgbClr val="6E747A">
                        <a:alpha val="43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    Remove unnecessary parenthesis</a:t>
              </a:r>
            </a:p>
          </p:txBody>
        </p:sp>
        <p:cxnSp>
          <p:nvCxnSpPr>
            <p:cNvPr id="17" name="Connector: Curved 16">
              <a:extLst>
                <a:ext uri="{FF2B5EF4-FFF2-40B4-BE49-F238E27FC236}">
                  <a16:creationId xmlns:a16="http://schemas.microsoft.com/office/drawing/2014/main" id="{34144854-8C15-4FAE-857A-5A1A522C5D7D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5219701" y="1752598"/>
              <a:ext cx="2371724" cy="221298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21" name="Connector: Curved 20">
              <a:extLst>
                <a:ext uri="{FF2B5EF4-FFF2-40B4-BE49-F238E27FC236}">
                  <a16:creationId xmlns:a16="http://schemas.microsoft.com/office/drawing/2014/main" id="{62A25930-B57F-46CF-8130-C21DADD94DC3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6149329" y="2463152"/>
              <a:ext cx="2350798" cy="704853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pic>
        <p:nvPicPr>
          <p:cNvPr id="33" name="Picture 32">
            <a:extLst>
              <a:ext uri="{FF2B5EF4-FFF2-40B4-BE49-F238E27FC236}">
                <a16:creationId xmlns:a16="http://schemas.microsoft.com/office/drawing/2014/main" id="{87DD124F-11EB-46D0-8280-43C1A99C48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6518" y="1277548"/>
            <a:ext cx="6953250" cy="5029200"/>
          </a:xfrm>
          <a:prstGeom prst="rect">
            <a:avLst/>
          </a:prstGeom>
        </p:spPr>
      </p:pic>
      <p:grpSp>
        <p:nvGrpSpPr>
          <p:cNvPr id="45" name="Group 44">
            <a:extLst>
              <a:ext uri="{FF2B5EF4-FFF2-40B4-BE49-F238E27FC236}">
                <a16:creationId xmlns:a16="http://schemas.microsoft.com/office/drawing/2014/main" id="{8A364189-7CB1-4522-8807-8EDEE3E98405}"/>
              </a:ext>
            </a:extLst>
          </p:cNvPr>
          <p:cNvGrpSpPr/>
          <p:nvPr/>
        </p:nvGrpSpPr>
        <p:grpSpPr>
          <a:xfrm>
            <a:off x="5372101" y="1584317"/>
            <a:ext cx="5886742" cy="2559063"/>
            <a:chOff x="5372101" y="1584317"/>
            <a:chExt cx="5886742" cy="2559063"/>
          </a:xfrm>
        </p:grpSpPr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FD10B8F6-C6BB-46C5-9C03-D1465F1B1B17}"/>
                </a:ext>
              </a:extLst>
            </p:cNvPr>
            <p:cNvGrpSpPr/>
            <p:nvPr/>
          </p:nvGrpSpPr>
          <p:grpSpPr>
            <a:xfrm>
              <a:off x="5372101" y="1584317"/>
              <a:ext cx="5886742" cy="2559063"/>
              <a:chOff x="5372101" y="1584317"/>
              <a:chExt cx="5886742" cy="2559063"/>
            </a:xfrm>
          </p:grpSpPr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FB1167B3-231D-4186-B00C-DAABABB40864}"/>
                  </a:ext>
                </a:extLst>
              </p:cNvPr>
              <p:cNvSpPr txBox="1"/>
              <p:nvPr/>
            </p:nvSpPr>
            <p:spPr>
              <a:xfrm>
                <a:off x="7039268" y="1584317"/>
                <a:ext cx="4219575" cy="416524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marL="91440" lvl="1">
                  <a:lnSpc>
                    <a:spcPct val="130000"/>
                  </a:lnSpc>
                  <a:buFont typeface="+mj-lt"/>
                  <a:buAutoNum type="romanUcPeriod"/>
                </a:pPr>
                <a:r>
                  <a:rPr lang="en-US" sz="1800" dirty="0">
                    <a:ln w="0"/>
                    <a:solidFill>
                      <a:srgbClr val="6BA42C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</a:srgbClr>
                      </a:outerShdw>
                    </a:effectLst>
                    <a:latin typeface="Times New Roman" panose="02020603050405020304" pitchFamily="18" charset="0"/>
                    <a:cs typeface="Times New Roman" panose="02020603050405020304" pitchFamily="18" charset="0"/>
                  </a:rPr>
                  <a:t>  unnecessary parenthesis removed</a:t>
                </a:r>
              </a:p>
            </p:txBody>
          </p:sp>
          <p:cxnSp>
            <p:nvCxnSpPr>
              <p:cNvPr id="36" name="Connector: Curved 35">
                <a:extLst>
                  <a:ext uri="{FF2B5EF4-FFF2-40B4-BE49-F238E27FC236}">
                    <a16:creationId xmlns:a16="http://schemas.microsoft.com/office/drawing/2014/main" id="{6663B9E3-D03F-46D4-815C-C478347800F9}"/>
                  </a:ext>
                </a:extLst>
              </p:cNvPr>
              <p:cNvCxnSpPr>
                <a:cxnSpLocks/>
              </p:cNvCxnSpPr>
              <p:nvPr/>
            </p:nvCxnSpPr>
            <p:spPr>
              <a:xfrm rot="10800000" flipV="1">
                <a:off x="5372101" y="1904999"/>
                <a:ext cx="2371724" cy="2212983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37" name="Connector: Curved 36">
                <a:extLst>
                  <a:ext uri="{FF2B5EF4-FFF2-40B4-BE49-F238E27FC236}">
                    <a16:creationId xmlns:a16="http://schemas.microsoft.com/office/drawing/2014/main" id="{0521711E-D34A-4362-B0C8-30D93B8AE762}"/>
                  </a:ext>
                </a:extLst>
              </p:cNvPr>
              <p:cNvCxnSpPr>
                <a:cxnSpLocks/>
              </p:cNvCxnSpPr>
              <p:nvPr/>
            </p:nvCxnSpPr>
            <p:spPr>
              <a:xfrm rot="5400000">
                <a:off x="6301729" y="2615554"/>
                <a:ext cx="2350798" cy="704853"/>
              </a:xfrm>
              <a:prstGeom prst="curvedConnector3">
                <a:avLst>
                  <a:gd name="adj1" fmla="val 50000"/>
                </a:avLst>
              </a:prstGeom>
              <a:ln>
                <a:prstDash val="dash"/>
                <a:tailEnd type="triangle"/>
              </a:ln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</p:grpSp>
        <p:cxnSp>
          <p:nvCxnSpPr>
            <p:cNvPr id="38" name="Connector: Curved 37">
              <a:extLst>
                <a:ext uri="{FF2B5EF4-FFF2-40B4-BE49-F238E27FC236}">
                  <a16:creationId xmlns:a16="http://schemas.microsoft.com/office/drawing/2014/main" id="{66075AC1-1CDE-440B-B17D-7472CD7BBA8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8077489" y="2019301"/>
              <a:ext cx="1780886" cy="1266826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39" name="Connector: Curved 38">
              <a:extLst>
                <a:ext uri="{FF2B5EF4-FFF2-40B4-BE49-F238E27FC236}">
                  <a16:creationId xmlns:a16="http://schemas.microsoft.com/office/drawing/2014/main" id="{F00F3283-6563-452D-B32F-0B0D08BDA975}"/>
                </a:ext>
              </a:extLst>
            </p:cNvPr>
            <p:cNvCxnSpPr>
              <a:cxnSpLocks/>
            </p:cNvCxnSpPr>
            <p:nvPr/>
          </p:nvCxnSpPr>
          <p:spPr>
            <a:xfrm rot="5400000">
              <a:off x="9183043" y="2401241"/>
              <a:ext cx="1255420" cy="266706"/>
            </a:xfrm>
            <a:prstGeom prst="curvedConnector3">
              <a:avLst>
                <a:gd name="adj1" fmla="val 50000"/>
              </a:avLst>
            </a:prstGeom>
            <a:ln>
              <a:prstDash val="dash"/>
              <a:tailEnd type="triangle"/>
            </a:ln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</p:grpSp>
      <p:sp>
        <p:nvSpPr>
          <p:cNvPr id="20" name="Title 2">
            <a:extLst>
              <a:ext uri="{FF2B5EF4-FFF2-40B4-BE49-F238E27FC236}">
                <a16:creationId xmlns:a16="http://schemas.microsoft.com/office/drawing/2014/main" id="{13CEDD91-AAAD-486E-BCDE-B0589EA95D45}"/>
              </a:ext>
            </a:extLst>
          </p:cNvPr>
          <p:cNvSpPr txBox="1">
            <a:spLocks/>
          </p:cNvSpPr>
          <p:nvPr/>
        </p:nvSpPr>
        <p:spPr>
          <a:xfrm>
            <a:off x="1000125" y="610405"/>
            <a:ext cx="5095875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build an AST (Step -1)</a:t>
            </a:r>
          </a:p>
        </p:txBody>
      </p:sp>
    </p:spTree>
    <p:extLst>
      <p:ext uri="{BB962C8B-B14F-4D97-AF65-F5344CB8AC3E}">
        <p14:creationId xmlns:p14="http://schemas.microsoft.com/office/powerpoint/2010/main" val="1053443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4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C4833E-4DA1-4B26-A2A5-AA69339FBC23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130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077276" y="709394"/>
            <a:ext cx="8371524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Write the main function  main.py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36317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antlr4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D60093"/>
                </a:solidFill>
              </a:rPr>
              <a:t>import</a:t>
            </a:r>
            <a:r>
              <a:rPr lang="en-US" sz="2000" dirty="0"/>
              <a:t> *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gen.assignment_statement_v3Lexer </a:t>
            </a:r>
            <a:r>
              <a:rPr lang="en-US" sz="2000" dirty="0">
                <a:solidFill>
                  <a:srgbClr val="D60093"/>
                </a:solidFill>
              </a:rPr>
              <a:t>import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assignment_statement_v3Lexer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gen.assignment_statement_v3Parser </a:t>
            </a:r>
            <a:r>
              <a:rPr lang="en-US" sz="2000" dirty="0">
                <a:solidFill>
                  <a:srgbClr val="D60093"/>
                </a:solidFill>
              </a:rPr>
              <a:t>import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assignment_statement_v3Parser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from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gen.assignment_statement_v3Listener </a:t>
            </a:r>
            <a:r>
              <a:rPr lang="en-US" sz="2000" dirty="0">
                <a:solidFill>
                  <a:srgbClr val="D60093"/>
                </a:solidFill>
              </a:rPr>
              <a:t>import</a:t>
            </a:r>
            <a:r>
              <a:rPr lang="en-US" sz="2000" dirty="0"/>
              <a:t> </a:t>
            </a:r>
            <a:r>
              <a:rPr lang="en-US" sz="2000" dirty="0">
                <a:solidFill>
                  <a:srgbClr val="7030A0"/>
                </a:solidFill>
              </a:rPr>
              <a:t>assignment_statement_v3Listener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import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7030A0"/>
                </a:solidFill>
              </a:rPr>
              <a:t>argparse</a:t>
            </a:r>
            <a:endParaRPr lang="en-US" sz="2000" dirty="0">
              <a:solidFill>
                <a:srgbClr val="7030A0"/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D60093"/>
                </a:solidFill>
              </a:rPr>
              <a:t>class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7030A0"/>
                </a:solidFill>
              </a:rPr>
              <a:t>MyListener</a:t>
            </a:r>
            <a:r>
              <a:rPr lang="en-US" sz="2000" dirty="0">
                <a:solidFill>
                  <a:srgbClr val="7030A0"/>
                </a:solidFill>
              </a:rPr>
              <a:t>(assignment_statement_v3Listener):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</a:t>
            </a:r>
            <a:r>
              <a:rPr lang="en-US" sz="2000" dirty="0">
                <a:solidFill>
                  <a:srgbClr val="D60093"/>
                </a:solidFill>
              </a:rPr>
              <a:t>def</a:t>
            </a:r>
            <a:r>
              <a:rPr lang="en-US" sz="2000" dirty="0"/>
              <a:t> </a:t>
            </a:r>
            <a:r>
              <a:rPr lang="en-US" sz="2000" dirty="0" err="1">
                <a:solidFill>
                  <a:srgbClr val="7030A0"/>
                </a:solidFill>
              </a:rPr>
              <a:t>exitFactor</a:t>
            </a:r>
            <a:r>
              <a:rPr lang="en-US" sz="2000" dirty="0">
                <a:solidFill>
                  <a:srgbClr val="7030A0"/>
                </a:solidFill>
              </a:rPr>
              <a:t>(self, </a:t>
            </a:r>
            <a:r>
              <a:rPr lang="en-US" sz="2000" dirty="0" err="1">
                <a:solidFill>
                  <a:srgbClr val="7030A0"/>
                </a:solidFill>
              </a:rPr>
              <a:t>ctx</a:t>
            </a:r>
            <a:r>
              <a:rPr lang="en-US" sz="2000" dirty="0">
                <a:solidFill>
                  <a:srgbClr val="7030A0"/>
                </a:solidFill>
              </a:rPr>
              <a:t>: assignment_statement_v3Parser.FactorContext):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>
                <a:solidFill>
                  <a:srgbClr val="00B0F0"/>
                </a:solidFill>
              </a:rPr>
              <a:t>pass</a:t>
            </a:r>
          </a:p>
        </p:txBody>
      </p:sp>
    </p:spTree>
    <p:extLst>
      <p:ext uri="{BB962C8B-B14F-4D97-AF65-F5344CB8AC3E}">
        <p14:creationId xmlns:p14="http://schemas.microsoft.com/office/powerpoint/2010/main" val="38398915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0F7915D-CD7D-4894-9BAC-E9259B9BA8B0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131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def main(</a:t>
            </a:r>
            <a:r>
              <a:rPr lang="en-US" sz="2000" dirty="0" err="1">
                <a:solidFill>
                  <a:srgbClr val="7030A0"/>
                </a:solidFill>
              </a:rPr>
              <a:t>args</a:t>
            </a:r>
            <a:r>
              <a:rPr lang="en-US" sz="2000" dirty="0">
                <a:solidFill>
                  <a:srgbClr val="7030A0"/>
                </a:solidFill>
              </a:rPr>
              <a:t>):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1: Load input source into stream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    stream = </a:t>
            </a:r>
            <a:r>
              <a:rPr lang="en-US" sz="2000" dirty="0" err="1">
                <a:solidFill>
                  <a:srgbClr val="7030A0"/>
                </a:solidFill>
              </a:rPr>
              <a:t>FileStream</a:t>
            </a:r>
            <a:r>
              <a:rPr lang="en-US" sz="2000" dirty="0">
                <a:solidFill>
                  <a:srgbClr val="7030A0"/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args.file</a:t>
            </a:r>
            <a:r>
              <a:rPr lang="en-US" sz="2000" dirty="0">
                <a:solidFill>
                  <a:srgbClr val="7030A0"/>
                </a:solidFill>
              </a:rPr>
              <a:t>, encoding='utf8')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input_stream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StdinStream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 Step 2: Create an instance of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AssignmentStLexer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    </a:t>
            </a:r>
            <a:r>
              <a:rPr lang="en-US" sz="2000" dirty="0" err="1">
                <a:solidFill>
                  <a:srgbClr val="7030A0"/>
                </a:solidFill>
              </a:rPr>
              <a:t>lexer</a:t>
            </a:r>
            <a:r>
              <a:rPr lang="en-US" sz="2000" dirty="0">
                <a:solidFill>
                  <a:srgbClr val="7030A0"/>
                </a:solidFill>
              </a:rPr>
              <a:t> = assignment_statement_v3Lexer(stream)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3: Convert the input source into a list of tokens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    </a:t>
            </a:r>
            <a:r>
              <a:rPr lang="en-US" sz="2000" dirty="0" err="1">
                <a:solidFill>
                  <a:srgbClr val="7030A0"/>
                </a:solidFill>
              </a:rPr>
              <a:t>token_stream</a:t>
            </a:r>
            <a:r>
              <a:rPr lang="en-US" sz="2000" dirty="0">
                <a:solidFill>
                  <a:srgbClr val="7030A0"/>
                </a:solidFill>
              </a:rPr>
              <a:t> = </a:t>
            </a:r>
            <a:r>
              <a:rPr lang="en-US" sz="2000" dirty="0" err="1">
                <a:solidFill>
                  <a:srgbClr val="7030A0"/>
                </a:solidFill>
              </a:rPr>
              <a:t>CommonTokenStream</a:t>
            </a:r>
            <a:r>
              <a:rPr lang="en-US" sz="2000" dirty="0">
                <a:solidFill>
                  <a:srgbClr val="7030A0"/>
                </a:solidFill>
              </a:rPr>
              <a:t>(</a:t>
            </a:r>
            <a:r>
              <a:rPr lang="en-US" sz="2000" dirty="0" err="1">
                <a:solidFill>
                  <a:srgbClr val="7030A0"/>
                </a:solidFill>
              </a:rPr>
              <a:t>lexer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4: Create an instance of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AssignmentStParser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7030A0"/>
                </a:solidFill>
              </a:rPr>
              <a:t>     parser = assignment_statement_v3Parser(</a:t>
            </a:r>
            <a:r>
              <a:rPr lang="en-US" sz="2000" dirty="0" err="1">
                <a:solidFill>
                  <a:srgbClr val="7030A0"/>
                </a:solidFill>
              </a:rPr>
              <a:t>token_stream</a:t>
            </a:r>
            <a:r>
              <a:rPr lang="en-US" sz="2000" dirty="0">
                <a:solidFill>
                  <a:srgbClr val="7030A0"/>
                </a:solidFill>
              </a:rPr>
              <a:t>)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</p:txBody>
      </p:sp>
      <p:sp>
        <p:nvSpPr>
          <p:cNvPr id="8" name="Title 2">
            <a:extLst>
              <a:ext uri="{FF2B5EF4-FFF2-40B4-BE49-F238E27FC236}">
                <a16:creationId xmlns:a16="http://schemas.microsoft.com/office/drawing/2014/main" id="{08A69BC0-7F61-4A47-B9DE-ACE5C781175E}"/>
              </a:ext>
            </a:extLst>
          </p:cNvPr>
          <p:cNvSpPr txBox="1">
            <a:spLocks/>
          </p:cNvSpPr>
          <p:nvPr/>
        </p:nvSpPr>
        <p:spPr>
          <a:xfrm>
            <a:off x="1077276" y="709394"/>
            <a:ext cx="8172741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Write the main function -1</a:t>
            </a:r>
          </a:p>
        </p:txBody>
      </p:sp>
    </p:spTree>
    <p:extLst>
      <p:ext uri="{BB962C8B-B14F-4D97-AF65-F5344CB8AC3E}">
        <p14:creationId xmlns:p14="http://schemas.microsoft.com/office/powerpoint/2010/main" val="336304597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ED6B3B-FFE9-403A-A5A3-62758D62116D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132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46320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 # Step 5: Create parse tree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7030A0"/>
                </a:solidFill>
              </a:rPr>
              <a:t>    </a:t>
            </a:r>
            <a:r>
              <a:rPr lang="en-US" sz="2000" dirty="0" err="1">
                <a:solidFill>
                  <a:srgbClr val="7030A0"/>
                </a:solidFill>
              </a:rPr>
              <a:t>parse_tree</a:t>
            </a:r>
            <a:r>
              <a:rPr lang="en-US" sz="2000" dirty="0">
                <a:solidFill>
                  <a:srgbClr val="7030A0"/>
                </a:solidFill>
              </a:rPr>
              <a:t> = </a:t>
            </a:r>
            <a:r>
              <a:rPr lang="en-US" sz="2000" dirty="0" err="1">
                <a:solidFill>
                  <a:srgbClr val="7030A0"/>
                </a:solidFill>
              </a:rPr>
              <a:t>parser.start</a:t>
            </a:r>
            <a:r>
              <a:rPr lang="en-US" sz="2000" dirty="0">
                <a:solidFill>
                  <a:srgbClr val="7030A0"/>
                </a:solidFill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6: Create an instance of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AssignmentStListener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my_listener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MyListener</a:t>
            </a:r>
            <a:r>
              <a:rPr lang="en-US" sz="2000" dirty="0">
                <a:solidFill>
                  <a:srgbClr val="390BFD"/>
                </a:solidFill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7: Create an instance of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ParseTreeWalker</a:t>
            </a:r>
            <a:endParaRPr lang="en-US" sz="2000" dirty="0">
              <a:solidFill>
                <a:srgbClr val="390BFD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walker = </a:t>
            </a:r>
            <a:r>
              <a:rPr lang="en-US" sz="2000" dirty="0" err="1">
                <a:solidFill>
                  <a:srgbClr val="390BFD"/>
                </a:solidFill>
              </a:rPr>
              <a:t>ParseTreeWalker</a:t>
            </a:r>
            <a:r>
              <a:rPr lang="en-US" sz="2000" dirty="0">
                <a:solidFill>
                  <a:srgbClr val="390BFD"/>
                </a:solidFill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7: Walk through the parse tree in depth first order,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              while executing nonterminal enter/exit methods, listed in the listener file</a:t>
            </a:r>
            <a:endParaRPr lang="en-US" sz="2000" dirty="0">
              <a:solidFill>
                <a:srgbClr val="390BFD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walker.walk</a:t>
            </a:r>
            <a:r>
              <a:rPr lang="en-US" sz="2000" dirty="0">
                <a:solidFill>
                  <a:srgbClr val="390BFD"/>
                </a:solidFill>
              </a:rPr>
              <a:t>(t=</a:t>
            </a:r>
            <a:r>
              <a:rPr lang="en-US" sz="2000" dirty="0" err="1">
                <a:solidFill>
                  <a:srgbClr val="390BFD"/>
                </a:solidFill>
              </a:rPr>
              <a:t>parse_tree</a:t>
            </a:r>
            <a:r>
              <a:rPr lang="en-US" sz="2000" dirty="0">
                <a:solidFill>
                  <a:srgbClr val="390BFD"/>
                </a:solidFill>
              </a:rPr>
              <a:t>, listener=</a:t>
            </a:r>
            <a:r>
              <a:rPr lang="en-US" sz="2000" dirty="0" err="1">
                <a:solidFill>
                  <a:srgbClr val="390BFD"/>
                </a:solidFill>
              </a:rPr>
              <a:t>my_listener</a:t>
            </a:r>
            <a:r>
              <a:rPr lang="en-US" sz="2000" dirty="0">
                <a:solidFill>
                  <a:srgbClr val="390BFD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quit()	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 call quit() to go to the beginning of the input stream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lexer.reset</a:t>
            </a:r>
            <a:r>
              <a:rPr lang="en-US" sz="2000" dirty="0">
                <a:solidFill>
                  <a:srgbClr val="390BFD"/>
                </a:solidFill>
              </a:rPr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390BFD"/>
                </a:solidFill>
              </a:rPr>
              <a:t>    token = </a:t>
            </a:r>
            <a:r>
              <a:rPr lang="en-US" sz="2000" dirty="0" err="1">
                <a:solidFill>
                  <a:srgbClr val="390BFD"/>
                </a:solidFill>
              </a:rPr>
              <a:t>lexer.nextToken</a:t>
            </a:r>
            <a:r>
              <a:rPr lang="en-US" sz="2000" dirty="0">
                <a:solidFill>
                  <a:srgbClr val="390BFD"/>
                </a:solidFill>
              </a:rPr>
              <a:t>()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DE757558-726D-4688-93B5-AC00430764B3}"/>
              </a:ext>
            </a:extLst>
          </p:cNvPr>
          <p:cNvSpPr txBox="1">
            <a:spLocks/>
          </p:cNvSpPr>
          <p:nvPr/>
        </p:nvSpPr>
        <p:spPr>
          <a:xfrm>
            <a:off x="1077276" y="709394"/>
            <a:ext cx="8172741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Write the main function -2</a:t>
            </a:r>
          </a:p>
        </p:txBody>
      </p:sp>
    </p:spTree>
    <p:extLst>
      <p:ext uri="{BB962C8B-B14F-4D97-AF65-F5344CB8AC3E}">
        <p14:creationId xmlns:p14="http://schemas.microsoft.com/office/powerpoint/2010/main" val="891268727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3AEB3A-742C-4738-B10F-938828459576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133</a:t>
            </a:fld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417037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/>
              <a:t>while </a:t>
            </a:r>
            <a:r>
              <a:rPr lang="en-US" sz="2000" dirty="0" err="1"/>
              <a:t>token.type</a:t>
            </a:r>
            <a:r>
              <a:rPr lang="en-US" sz="2000" dirty="0"/>
              <a:t> != </a:t>
            </a:r>
            <a:r>
              <a:rPr lang="en-US" sz="2000" dirty="0" err="1"/>
              <a:t>Token.EOF</a:t>
            </a:r>
            <a:r>
              <a:rPr lang="en-US" sz="2000" dirty="0"/>
              <a:t>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    print('Token text: ', </a:t>
            </a:r>
            <a:r>
              <a:rPr lang="en-US" sz="2000" dirty="0" err="1"/>
              <a:t>token.text</a:t>
            </a:r>
            <a:r>
              <a:rPr lang="en-US" sz="2000" dirty="0"/>
              <a:t>, 'Token line: ', </a:t>
            </a:r>
            <a:r>
              <a:rPr lang="en-US" sz="2000" dirty="0" err="1"/>
              <a:t>token.line</a:t>
            </a:r>
            <a:r>
              <a:rPr lang="en-US" sz="2000" dirty="0"/>
              <a:t>)</a:t>
            </a:r>
          </a:p>
          <a:p>
            <a:pPr>
              <a:spcAft>
                <a:spcPts val="1800"/>
              </a:spcAft>
            </a:pPr>
            <a:r>
              <a:rPr lang="en-US" sz="2000" dirty="0"/>
              <a:t>        token = </a:t>
            </a:r>
            <a:r>
              <a:rPr lang="en-US" sz="2000" dirty="0" err="1"/>
              <a:t>lexer.nextToken</a:t>
            </a:r>
            <a:r>
              <a:rPr lang="en-US" sz="2000" dirty="0"/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if __name__ == '__main__':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argparser</a:t>
            </a:r>
            <a:r>
              <a:rPr lang="en-US" sz="2000" dirty="0"/>
              <a:t> = </a:t>
            </a:r>
            <a:r>
              <a:rPr lang="en-US" sz="2000" dirty="0" err="1"/>
              <a:t>argparse.ArgumentParser</a:t>
            </a:r>
            <a:r>
              <a:rPr lang="en-US" sz="2000" dirty="0"/>
              <a:t>()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argparser.add_argument</a:t>
            </a:r>
            <a:r>
              <a:rPr lang="en-US" sz="2000" dirty="0"/>
              <a:t>(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    '-n', '--file',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    help='Input source', default=r'input.txt')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    </a:t>
            </a:r>
            <a:r>
              <a:rPr lang="en-US" sz="2000" dirty="0" err="1"/>
              <a:t>args</a:t>
            </a:r>
            <a:r>
              <a:rPr lang="en-US" sz="2000" dirty="0"/>
              <a:t> = </a:t>
            </a:r>
            <a:r>
              <a:rPr lang="en-US" sz="2000" dirty="0" err="1"/>
              <a:t>argparser.parse_args</a:t>
            </a:r>
            <a:r>
              <a:rPr lang="en-US" sz="2000" dirty="0"/>
              <a:t>()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main(</a:t>
            </a:r>
            <a:r>
              <a:rPr lang="en-US" sz="2000" dirty="0" err="1"/>
              <a:t>args</a:t>
            </a:r>
            <a:r>
              <a:rPr lang="en-US" sz="2000" dirty="0"/>
              <a:t>)</a:t>
            </a:r>
          </a:p>
        </p:txBody>
      </p:sp>
      <p:sp>
        <p:nvSpPr>
          <p:cNvPr id="7" name="Title 2">
            <a:extLst>
              <a:ext uri="{FF2B5EF4-FFF2-40B4-BE49-F238E27FC236}">
                <a16:creationId xmlns:a16="http://schemas.microsoft.com/office/drawing/2014/main" id="{B23DA684-DA3B-4F4B-A005-99ACE8EF504E}"/>
              </a:ext>
            </a:extLst>
          </p:cNvPr>
          <p:cNvSpPr txBox="1">
            <a:spLocks/>
          </p:cNvSpPr>
          <p:nvPr/>
        </p:nvSpPr>
        <p:spPr>
          <a:xfrm>
            <a:off x="1077276" y="709394"/>
            <a:ext cx="8172741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4: Write the main function -3</a:t>
            </a:r>
          </a:p>
        </p:txBody>
      </p:sp>
    </p:spTree>
    <p:extLst>
      <p:ext uri="{BB962C8B-B14F-4D97-AF65-F5344CB8AC3E}">
        <p14:creationId xmlns:p14="http://schemas.microsoft.com/office/powerpoint/2010/main" val="3306146377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1FD927-5E1A-4E03-B814-9E40B50EC632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nimated-parrot-image-0047">
            <a:extLst>
              <a:ext uri="{FF2B5EF4-FFF2-40B4-BE49-F238E27FC236}">
                <a16:creationId xmlns:a16="http://schemas.microsoft.com/office/drawing/2014/main" id="{F6F208B0-00A9-4E07-9D5F-ACAC770513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4625" y="3782522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143000" y="1374965"/>
            <a:ext cx="10279682" cy="4191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click on the main.py file :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You will get the “unexpected indentation” error in the parser file : </a:t>
            </a:r>
            <a:r>
              <a:rPr kumimoji="0" lang="en-US" sz="20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assignment_statement_v3Parser.py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The parser file includes all the actions added to the grammar. 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Adjust the indentations and run the program.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Click on ANTLR preview key in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tPyCharm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4472C4">
                  <a:lumMod val="50000"/>
                </a:srgbClr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Select File option and enter the input file name, “input.txt”.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The content of the “input.txt” file will be displayed.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Click on the “parse tree” tab you will see the parse tree for the input file, </a:t>
            </a:r>
          </a:p>
        </p:txBody>
      </p:sp>
      <p:pic>
        <p:nvPicPr>
          <p:cNvPr id="15" name="Picture 8" descr="animated-parrot-image-0047">
            <a:extLst>
              <a:ext uri="{FF2B5EF4-FFF2-40B4-BE49-F238E27FC236}">
                <a16:creationId xmlns:a16="http://schemas.microsoft.com/office/drawing/2014/main" id="{4A660974-3BCA-482A-A37D-0AC28A4471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3300" y="3782522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nimated-parrot-image-0047">
            <a:extLst>
              <a:ext uri="{FF2B5EF4-FFF2-40B4-BE49-F238E27FC236}">
                <a16:creationId xmlns:a16="http://schemas.microsoft.com/office/drawing/2014/main" id="{93B719B5-5631-4162-9D21-69A3AB851E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85500" y="3214688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D946640D-D7F8-42BE-9071-3D667224BAD5}"/>
              </a:ext>
            </a:extLst>
          </p:cNvPr>
          <p:cNvSpPr txBox="1">
            <a:spLocks/>
          </p:cNvSpPr>
          <p:nvPr/>
        </p:nvSpPr>
        <p:spPr>
          <a:xfrm>
            <a:off x="1025154" y="733623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4: Run the program</a:t>
            </a:r>
          </a:p>
        </p:txBody>
      </p:sp>
    </p:spTree>
    <p:extLst>
      <p:ext uri="{BB962C8B-B14F-4D97-AF65-F5344CB8AC3E}">
        <p14:creationId xmlns:p14="http://schemas.microsoft.com/office/powerpoint/2010/main" val="3464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A9D22A5-13B1-4D1D-BDA6-264FF9787253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87F6-C8C8-46C1-B7D4-FAB6435DFCE9}"/>
              </a:ext>
            </a:extLst>
          </p:cNvPr>
          <p:cNvSpPr txBox="1"/>
          <p:nvPr/>
        </p:nvSpPr>
        <p:spPr>
          <a:xfrm>
            <a:off x="1133475" y="646173"/>
            <a:ext cx="614807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" panose="020F0502020204030204"/>
                <a:ea typeface="+mn-ea"/>
                <a:cs typeface="Times New Roman" panose="02020603050405020304" pitchFamily="18" charset="0"/>
              </a:rPr>
              <a:t>Step 4: Run the program - 1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074118" y="1294565"/>
            <a:ext cx="10279682" cy="11680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For instance suppose the input string is: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x := (2 + 3) * 6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The parse tree will be: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5869157-B560-4C87-96B3-D7C06DB42D0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00771" y="3109972"/>
            <a:ext cx="3457629" cy="293951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0F009ED-6BFA-4372-BB9E-733F900EBF57}"/>
              </a:ext>
            </a:extLst>
          </p:cNvPr>
          <p:cNvSpPr txBox="1"/>
          <p:nvPr/>
        </p:nvSpPr>
        <p:spPr>
          <a:xfrm>
            <a:off x="1390650" y="3429000"/>
            <a:ext cx="50673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Grammar: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start    :  prog EOF ; 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prog    : prog assign | assign;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assign :  id ‘:=‘ expr (NEWLINE|EOF) ;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expr    :  expr ‘+’ term | expr ‘-’ term | term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Term   : term ‘*’ factor | ‘ expr/factor    | factor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factor : ‘(‘ expr ‘)’ | ID |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</p:spTree>
    <p:extLst>
      <p:ext uri="{BB962C8B-B14F-4D97-AF65-F5344CB8AC3E}">
        <p14:creationId xmlns:p14="http://schemas.microsoft.com/office/powerpoint/2010/main" val="19888939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8DCC2D-227E-47C4-A46C-76E66553E03F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87F6-C8C8-46C1-B7D4-FAB6435DFCE9}"/>
              </a:ext>
            </a:extLst>
          </p:cNvPr>
          <p:cNvSpPr txBox="1"/>
          <p:nvPr/>
        </p:nvSpPr>
        <p:spPr>
          <a:xfrm>
            <a:off x="1145540" y="704850"/>
            <a:ext cx="783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uLnTx/>
                <a:uFillTx/>
                <a:latin typeface="+mj-lt"/>
                <a:cs typeface="Times New Roman" panose="02020603050405020304" pitchFamily="18" charset="0"/>
              </a:rPr>
              <a:t>Step 4:</a:t>
            </a:r>
            <a:r>
              <a:rPr lang="en-US" sz="3200" dirty="0">
                <a:ln w="0"/>
                <a:latin typeface="+mj-lt"/>
                <a:cs typeface="Times New Roman" panose="02020603050405020304" pitchFamily="18" charset="0"/>
              </a:rPr>
              <a:t> </a:t>
            </a:r>
            <a:r>
              <a:rPr kumimoji="0" lang="en-US" sz="3200" i="0" u="none" strike="noStrike" kern="1200" normalizeH="0" baseline="0" noProof="0" dirty="0">
                <a:ln w="0"/>
                <a:uLnTx/>
                <a:uFillTx/>
                <a:latin typeface="+mj-lt"/>
                <a:cs typeface="Times New Roman" panose="02020603050405020304" pitchFamily="18" charset="0"/>
              </a:rPr>
              <a:t>Run the program -2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052775" y="1241197"/>
            <a:ext cx="5657850" cy="15374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When you run the program with the input string :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	</a:t>
            </a:r>
            <a:r>
              <a:rPr kumimoji="0" lang="pt-B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x := (a*b + b*c) * d/e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  <a:sym typeface="Symbol" panose="05050102010706020507" pitchFamily="18" charset="2"/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the following three address code will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br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generated</a:t>
            </a: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by the program: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0F009ED-6BFA-4372-BB9E-733F900EBF57}"/>
              </a:ext>
            </a:extLst>
          </p:cNvPr>
          <p:cNvSpPr txBox="1"/>
          <p:nvPr/>
        </p:nvSpPr>
        <p:spPr>
          <a:xfrm>
            <a:off x="3459797" y="3734734"/>
            <a:ext cx="2009775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T1 = a * b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T2 = b * c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T3 = T1 + T2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T4 = T3 * 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T5 = T4 / 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Value: T5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fr-FR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Final type: </a:t>
            </a:r>
            <a:r>
              <a:rPr kumimoji="0" lang="fr-FR" sz="20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E5BD84E3-8795-421F-911A-A0347907AC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048500" y="1661352"/>
            <a:ext cx="3752850" cy="44917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21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9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8DCC2D-227E-47C4-A46C-76E66553E03F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6/9/2021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137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416087F6-C8C8-46C1-B7D4-FAB6435DFCE9}"/>
              </a:ext>
            </a:extLst>
          </p:cNvPr>
          <p:cNvSpPr txBox="1"/>
          <p:nvPr/>
        </p:nvSpPr>
        <p:spPr>
          <a:xfrm>
            <a:off x="1145540" y="704850"/>
            <a:ext cx="783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uLnTx/>
                <a:uFillTx/>
                <a:ea typeface="+mn-ea"/>
                <a:cs typeface="Times New Roman" panose="02020603050405020304" pitchFamily="18" charset="0"/>
              </a:rPr>
              <a:t>Correcting indentations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1145539" y="1289625"/>
            <a:ext cx="9442947" cy="24235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The Gparser.py,</a:t>
            </a:r>
            <a:r>
              <a:rPr kumimoji="0" lang="en-US" sz="24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</a:rPr>
              <a:t> generated by ANTLR for a grammar, g.g4, is untidy in the sense that indentations need to be fixed.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lang="en-US" sz="2400" baseline="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Python</a:t>
            </a:r>
            <a:r>
              <a:rPr lang="en-US" sz="2400" dirty="0">
                <a:solidFill>
                  <a:prstClr val="black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code, listed in the next two slides, rearranges the indentations.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cs typeface="Times New Roman" panose="02020603050405020304" pitchFamily="18" charset="0"/>
                <a:sym typeface="Symbol" panose="05050102010706020507" pitchFamily="18" charset="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4382326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77C01-2FE5-472F-B2B1-DFBCE7E8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822BB-8FF3-45A5-B392-E68B5FBA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B0A2-D964-4817-9887-8EEB5ED9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138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CE4BE-CC0C-463A-BD55-36E343FF281E}"/>
              </a:ext>
            </a:extLst>
          </p:cNvPr>
          <p:cNvSpPr txBox="1"/>
          <p:nvPr/>
        </p:nvSpPr>
        <p:spPr>
          <a:xfrm>
            <a:off x="1099931" y="1273830"/>
            <a:ext cx="9972262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import </a:t>
            </a:r>
            <a:r>
              <a:rPr lang="en-US" dirty="0" err="1"/>
              <a:t>os</a:t>
            </a:r>
            <a:endParaRPr lang="en-US" dirty="0"/>
          </a:p>
          <a:p>
            <a:r>
              <a:rPr lang="en-US" dirty="0"/>
              <a:t>import sys</a:t>
            </a:r>
          </a:p>
          <a:p>
            <a:endParaRPr lang="en-US" dirty="0"/>
          </a:p>
          <a:p>
            <a:r>
              <a:rPr lang="en-US" dirty="0"/>
              <a:t>if </a:t>
            </a:r>
            <a:r>
              <a:rPr lang="en-US" dirty="0" err="1"/>
              <a:t>len</a:t>
            </a:r>
            <a:r>
              <a:rPr lang="en-US" dirty="0"/>
              <a:t>(</a:t>
            </a:r>
            <a:r>
              <a:rPr lang="en-US" dirty="0" err="1"/>
              <a:t>sys.argv</a:t>
            </a:r>
            <a:r>
              <a:rPr lang="en-US" dirty="0"/>
              <a:t>) &gt; 1:</a:t>
            </a:r>
          </a:p>
          <a:p>
            <a:r>
              <a:rPr lang="en-US" dirty="0"/>
              <a:t>    filename = </a:t>
            </a:r>
            <a:r>
              <a:rPr lang="en-US" dirty="0" err="1"/>
              <a:t>sys.argv</a:t>
            </a:r>
            <a:r>
              <a:rPr lang="en-US" dirty="0"/>
              <a:t>[1]</a:t>
            </a:r>
          </a:p>
          <a:p>
            <a:r>
              <a:rPr lang="en-US" dirty="0"/>
              <a:t>else:</a:t>
            </a:r>
          </a:p>
          <a:p>
            <a:r>
              <a:rPr lang="en-US" dirty="0"/>
              <a:t>    filename = input("Enter parser script's filename (Leave empty to automatically find in the current directory): ")</a:t>
            </a:r>
          </a:p>
          <a:p>
            <a:r>
              <a:rPr lang="en-US" dirty="0"/>
              <a:t>    if filename == "":</a:t>
            </a:r>
          </a:p>
          <a:p>
            <a:r>
              <a:rPr lang="en-US" dirty="0"/>
              <a:t>        </a:t>
            </a:r>
            <a:r>
              <a:rPr lang="en-US" dirty="0" err="1"/>
              <a:t>current_dir_filemames</a:t>
            </a:r>
            <a:r>
              <a:rPr lang="en-US" dirty="0"/>
              <a:t> = </a:t>
            </a:r>
            <a:r>
              <a:rPr lang="en-US" dirty="0" err="1"/>
              <a:t>os.listdir</a:t>
            </a:r>
            <a:r>
              <a:rPr lang="en-US" dirty="0"/>
              <a:t>(".")</a:t>
            </a:r>
          </a:p>
          <a:p>
            <a:r>
              <a:rPr lang="en-US" dirty="0"/>
              <a:t>        for name in </a:t>
            </a:r>
            <a:r>
              <a:rPr lang="en-US" dirty="0" err="1"/>
              <a:t>current_dir_filemames</a:t>
            </a:r>
            <a:r>
              <a:rPr lang="en-US" dirty="0"/>
              <a:t>:</a:t>
            </a:r>
          </a:p>
          <a:p>
            <a:r>
              <a:rPr lang="en-US" dirty="0"/>
              <a:t>            if </a:t>
            </a:r>
            <a:r>
              <a:rPr lang="en-US" dirty="0" err="1"/>
              <a:t>name.endswith</a:t>
            </a:r>
            <a:r>
              <a:rPr lang="en-US" dirty="0"/>
              <a:t>("Parser.py"):</a:t>
            </a:r>
          </a:p>
          <a:p>
            <a:r>
              <a:rPr lang="en-US" dirty="0"/>
              <a:t>                filename = name</a:t>
            </a:r>
          </a:p>
          <a:p>
            <a:r>
              <a:rPr lang="en-US" dirty="0"/>
              <a:t>                break</a:t>
            </a:r>
          </a:p>
          <a:p>
            <a:r>
              <a:rPr lang="en-US" dirty="0"/>
              <a:t>        if filename == "":</a:t>
            </a:r>
          </a:p>
          <a:p>
            <a:r>
              <a:rPr lang="en-US" dirty="0"/>
              <a:t>            print("Couldn't find any parser in this directory.\</a:t>
            </a:r>
            <a:r>
              <a:rPr lang="en-US" dirty="0" err="1"/>
              <a:t>nAborting</a:t>
            </a:r>
            <a:r>
              <a:rPr lang="en-US" dirty="0"/>
              <a:t>.")</a:t>
            </a:r>
          </a:p>
          <a:p>
            <a:r>
              <a:rPr lang="en-US" dirty="0"/>
              <a:t>            exit()</a:t>
            </a:r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print("Fixing " + filename + ".")</a:t>
            </a:r>
          </a:p>
        </p:txBody>
      </p:sp>
    </p:spTree>
    <p:extLst>
      <p:ext uri="{BB962C8B-B14F-4D97-AF65-F5344CB8AC3E}">
        <p14:creationId xmlns:p14="http://schemas.microsoft.com/office/powerpoint/2010/main" val="2167737974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F577C01-2FE5-472F-B2B1-DFBCE7E882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Wednesday, June 9,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84822BB-8FF3-45A5-B392-E68B5FBAAF5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B2B0A2-D964-4817-9887-8EEB5ED9C3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139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02CE4BE-CC0C-463A-BD55-36E343FF281E}"/>
              </a:ext>
            </a:extLst>
          </p:cNvPr>
          <p:cNvSpPr txBox="1"/>
          <p:nvPr/>
        </p:nvSpPr>
        <p:spPr>
          <a:xfrm>
            <a:off x="1232451" y="1273830"/>
            <a:ext cx="9952383" cy="535531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/>
              <a:t>print("Reading...")</a:t>
            </a:r>
          </a:p>
          <a:p>
            <a:r>
              <a:rPr lang="en-US" dirty="0"/>
              <a:t>file = open(filename, "r")</a:t>
            </a:r>
          </a:p>
          <a:p>
            <a:r>
              <a:rPr lang="en-US" dirty="0"/>
              <a:t>lines = </a:t>
            </a:r>
            <a:r>
              <a:rPr lang="en-US" dirty="0" err="1"/>
              <a:t>file.readlines</a:t>
            </a:r>
            <a:r>
              <a:rPr lang="en-US" dirty="0"/>
              <a:t>()</a:t>
            </a:r>
          </a:p>
          <a:p>
            <a:r>
              <a:rPr lang="en-US" dirty="0" err="1"/>
              <a:t>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print("Processing...")</a:t>
            </a:r>
          </a:p>
          <a:p>
            <a:r>
              <a:rPr lang="en-US" dirty="0"/>
              <a:t>for </a:t>
            </a:r>
            <a:r>
              <a:rPr lang="en-US" dirty="0" err="1"/>
              <a:t>i</a:t>
            </a:r>
            <a:r>
              <a:rPr lang="en-US" dirty="0"/>
              <a:t> in range(</a:t>
            </a:r>
            <a:r>
              <a:rPr lang="en-US" dirty="0" err="1"/>
              <a:t>len</a:t>
            </a:r>
            <a:r>
              <a:rPr lang="en-US" dirty="0"/>
              <a:t>(lines)):</a:t>
            </a:r>
          </a:p>
          <a:p>
            <a:r>
              <a:rPr lang="en-US" dirty="0"/>
              <a:t>    </a:t>
            </a:r>
            <a:r>
              <a:rPr lang="en-US" dirty="0" err="1"/>
              <a:t>space_count</a:t>
            </a:r>
            <a:r>
              <a:rPr lang="en-US" dirty="0"/>
              <a:t> = 0</a:t>
            </a:r>
          </a:p>
          <a:p>
            <a:r>
              <a:rPr lang="en-US" dirty="0"/>
              <a:t>    while </a:t>
            </a:r>
            <a:r>
              <a:rPr lang="en-US" dirty="0" err="1"/>
              <a:t>space_count</a:t>
            </a:r>
            <a:r>
              <a:rPr lang="en-US" dirty="0"/>
              <a:t> &lt; </a:t>
            </a:r>
            <a:r>
              <a:rPr lang="en-US" dirty="0" err="1"/>
              <a:t>len</a:t>
            </a:r>
            <a:r>
              <a:rPr lang="en-US" dirty="0"/>
              <a:t>(lines[</a:t>
            </a:r>
            <a:r>
              <a:rPr lang="en-US" dirty="0" err="1"/>
              <a:t>i</a:t>
            </a:r>
            <a:r>
              <a:rPr lang="en-US" dirty="0"/>
              <a:t>]) and lines[</a:t>
            </a:r>
            <a:r>
              <a:rPr lang="en-US" dirty="0" err="1"/>
              <a:t>i</a:t>
            </a:r>
            <a:r>
              <a:rPr lang="en-US" dirty="0"/>
              <a:t>][</a:t>
            </a:r>
            <a:r>
              <a:rPr lang="en-US" dirty="0" err="1"/>
              <a:t>space_count</a:t>
            </a:r>
            <a:r>
              <a:rPr lang="en-US" dirty="0"/>
              <a:t>] == ' ':</a:t>
            </a:r>
          </a:p>
          <a:p>
            <a:r>
              <a:rPr lang="en-US" dirty="0"/>
              <a:t>        </a:t>
            </a:r>
            <a:r>
              <a:rPr lang="en-US" dirty="0" err="1"/>
              <a:t>space_count</a:t>
            </a:r>
            <a:r>
              <a:rPr lang="en-US" dirty="0"/>
              <a:t> += 1</a:t>
            </a:r>
          </a:p>
          <a:p>
            <a:r>
              <a:rPr lang="en-US" dirty="0"/>
              <a:t>    if </a:t>
            </a:r>
            <a:r>
              <a:rPr lang="en-US" dirty="0" err="1"/>
              <a:t>space_count</a:t>
            </a:r>
            <a:r>
              <a:rPr lang="en-US" dirty="0"/>
              <a:t> &gt; 10 and </a:t>
            </a:r>
            <a:r>
              <a:rPr lang="en-US" dirty="0" err="1"/>
              <a:t>space_count</a:t>
            </a:r>
            <a:r>
              <a:rPr lang="en-US" dirty="0"/>
              <a:t> % 4 == 2:</a:t>
            </a:r>
          </a:p>
          <a:p>
            <a:r>
              <a:rPr lang="en-US" dirty="0"/>
              <a:t>        lines[</a:t>
            </a:r>
            <a:r>
              <a:rPr lang="en-US" dirty="0" err="1"/>
              <a:t>i</a:t>
            </a:r>
            <a:r>
              <a:rPr lang="en-US" dirty="0"/>
              <a:t>] = lines[</a:t>
            </a:r>
            <a:r>
              <a:rPr lang="en-US" dirty="0" err="1"/>
              <a:t>i</a:t>
            </a:r>
            <a:r>
              <a:rPr lang="en-US" dirty="0"/>
              <a:t>][10:]</a:t>
            </a:r>
          </a:p>
          <a:p>
            <a:endParaRPr lang="en-US" dirty="0"/>
          </a:p>
          <a:p>
            <a:r>
              <a:rPr lang="en-US" dirty="0"/>
              <a:t>print("Writing...")</a:t>
            </a:r>
          </a:p>
          <a:p>
            <a:r>
              <a:rPr lang="en-US" dirty="0"/>
              <a:t>file = open(filename, "w")</a:t>
            </a:r>
          </a:p>
          <a:p>
            <a:r>
              <a:rPr lang="en-US" dirty="0" err="1"/>
              <a:t>file.writelines</a:t>
            </a:r>
            <a:r>
              <a:rPr lang="en-US" dirty="0"/>
              <a:t>(lines)</a:t>
            </a:r>
          </a:p>
          <a:p>
            <a:r>
              <a:rPr lang="en-US" dirty="0" err="1"/>
              <a:t>file.close</a:t>
            </a:r>
            <a:r>
              <a:rPr lang="en-US" dirty="0"/>
              <a:t>()</a:t>
            </a:r>
          </a:p>
          <a:p>
            <a:endParaRPr lang="en-US" dirty="0"/>
          </a:p>
          <a:p>
            <a:r>
              <a:rPr lang="en-US" dirty="0"/>
              <a:t>print("Done.")</a:t>
            </a:r>
          </a:p>
        </p:txBody>
      </p:sp>
    </p:spTree>
    <p:extLst>
      <p:ext uri="{BB962C8B-B14F-4D97-AF65-F5344CB8AC3E}">
        <p14:creationId xmlns:p14="http://schemas.microsoft.com/office/powerpoint/2010/main" val="49853671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299A6-A410-4C12-94D8-56C3BE1B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3B14-AAFE-429D-8CDA-E4AADE2E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8593-0163-4573-AD7F-C82C3532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14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036DF-027E-422E-99D6-41856991E4B6}"/>
              </a:ext>
            </a:extLst>
          </p:cNvPr>
          <p:cNvSpPr txBox="1"/>
          <p:nvPr/>
        </p:nvSpPr>
        <p:spPr>
          <a:xfrm>
            <a:off x="1247775" y="1462802"/>
            <a:ext cx="17240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E +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–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*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/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(E)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id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 → no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9AA7A-DDDB-4E4F-8407-0795E852240A}"/>
              </a:ext>
            </a:extLst>
          </p:cNvPr>
          <p:cNvSpPr txBox="1"/>
          <p:nvPr/>
        </p:nvSpPr>
        <p:spPr>
          <a:xfrm>
            <a:off x="4795838" y="5859209"/>
            <a:ext cx="591978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lvl="1">
              <a:lnSpc>
                <a:spcPct val="130000"/>
              </a:lnSpc>
            </a:pPr>
            <a:r>
              <a:rPr lang="en-US" sz="1800" dirty="0">
                <a:ln w="0"/>
                <a:solidFill>
                  <a:srgbClr val="6BA4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II.   Replace parents, </a:t>
            </a:r>
            <a:r>
              <a:rPr lang="en-US" dirty="0">
                <a:ln w="0"/>
                <a:solidFill>
                  <a:srgbClr val="6BA4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having</a:t>
            </a:r>
            <a:r>
              <a:rPr lang="en-US" sz="1800" dirty="0">
                <a:ln w="0"/>
                <a:solidFill>
                  <a:srgbClr val="6BA4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one child with their child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97323E4-CDF4-431D-9723-933ECD7077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1138952"/>
            <a:ext cx="7286625" cy="474345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BF942D6F-0AB7-455E-9C29-B0123E8423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2818" y="783100"/>
            <a:ext cx="7077075" cy="5099302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8ED1C098-CF78-49C8-88C7-09C4831ACB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02818" y="1212435"/>
            <a:ext cx="7553325" cy="47148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3383810-C9C0-4545-BAA8-84593C97D806}"/>
              </a:ext>
            </a:extLst>
          </p:cNvPr>
          <p:cNvSpPr txBox="1"/>
          <p:nvPr/>
        </p:nvSpPr>
        <p:spPr>
          <a:xfrm>
            <a:off x="990599" y="4079267"/>
            <a:ext cx="38576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Input string</a:t>
            </a:r>
          </a:p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 * (b – c) / (d – e * f)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12" name="Title 2">
            <a:extLst>
              <a:ext uri="{FF2B5EF4-FFF2-40B4-BE49-F238E27FC236}">
                <a16:creationId xmlns:a16="http://schemas.microsoft.com/office/drawing/2014/main" id="{2E28F674-E615-4553-9170-1712B581323E}"/>
              </a:ext>
            </a:extLst>
          </p:cNvPr>
          <p:cNvSpPr txBox="1">
            <a:spLocks/>
          </p:cNvSpPr>
          <p:nvPr/>
        </p:nvSpPr>
        <p:spPr>
          <a:xfrm>
            <a:off x="1000125" y="610405"/>
            <a:ext cx="5095875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build an AST (Step -2)</a:t>
            </a:r>
          </a:p>
        </p:txBody>
      </p:sp>
    </p:spTree>
    <p:extLst>
      <p:ext uri="{BB962C8B-B14F-4D97-AF65-F5344CB8AC3E}">
        <p14:creationId xmlns:p14="http://schemas.microsoft.com/office/powerpoint/2010/main" val="25251434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A6DE67-1A88-4967-B096-434D89008A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8F41AB5-E63B-4588-8FAB-C67AD46B83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9280159-1F1D-45E9-BB05-D6F923568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140</a:t>
            </a:fld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09EB211-4CA1-4112-95CB-F5E99EF53C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"/>
            <a:ext cx="12192000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236F07A-DF39-4FD3-A127-6F355B4EA54C}"/>
              </a:ext>
            </a:extLst>
          </p:cNvPr>
          <p:cNvSpPr/>
          <p:nvPr/>
        </p:nvSpPr>
        <p:spPr>
          <a:xfrm>
            <a:off x="3539828" y="2967335"/>
            <a:ext cx="5112362" cy="1107996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</a:rPr>
              <a:t>H</a:t>
            </a:r>
            <a:r>
              <a:rPr lang="en-US" sz="6600" b="1" cap="none" spc="0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chemeClr val="accent2">
                    <a:lumMod val="40000"/>
                    <a:lumOff val="60000"/>
                  </a:schemeClr>
                </a:solidFill>
                <a:effectLst/>
              </a:rPr>
              <a:t>omework #4</a:t>
            </a:r>
          </a:p>
        </p:txBody>
      </p:sp>
    </p:spTree>
    <p:extLst>
      <p:ext uri="{BB962C8B-B14F-4D97-AF65-F5344CB8AC3E}">
        <p14:creationId xmlns:p14="http://schemas.microsoft.com/office/powerpoint/2010/main" val="273066828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1932D272-BEB0-47F7-985F-DDA0102EED8E}"/>
              </a:ext>
            </a:extLst>
          </p:cNvPr>
          <p:cNvSpPr txBox="1"/>
          <p:nvPr/>
        </p:nvSpPr>
        <p:spPr>
          <a:xfrm>
            <a:off x="9544050" y="0"/>
            <a:ext cx="2647950" cy="3970318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F484064-91B9-4A56-BB3A-E7ACB34F6A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1D9BB06-8E6D-4AA3-8B3A-F03CF37958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682505-67B9-4154-8C2E-417096ED6B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141</a:t>
            </a:fld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E9C4C715-6560-47B7-BCAB-D5833EE6EF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306299" cy="6858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3D67543-53AD-4432-B02C-2BB406C5B399}"/>
              </a:ext>
            </a:extLst>
          </p:cNvPr>
          <p:cNvSpPr txBox="1"/>
          <p:nvPr/>
        </p:nvSpPr>
        <p:spPr>
          <a:xfrm>
            <a:off x="5715000" y="1390650"/>
            <a:ext cx="346710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600" dirty="0">
                <a:solidFill>
                  <a:schemeClr val="bg1"/>
                </a:solidFill>
              </a:rPr>
              <a:t>All the projects are due in two weeks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BE621D0-000E-4C73-9BF4-77E851622273}"/>
              </a:ext>
            </a:extLst>
          </p:cNvPr>
          <p:cNvSpPr txBox="1"/>
          <p:nvPr/>
        </p:nvSpPr>
        <p:spPr>
          <a:xfrm>
            <a:off x="9401175" y="88900"/>
            <a:ext cx="2790825" cy="369331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A63016-16CF-415D-B7A4-6B5CB450F192}"/>
              </a:ext>
            </a:extLst>
          </p:cNvPr>
          <p:cNvSpPr txBox="1"/>
          <p:nvPr/>
        </p:nvSpPr>
        <p:spPr>
          <a:xfrm>
            <a:off x="0" y="6248400"/>
            <a:ext cx="5715000" cy="646331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2456005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03DD6-144F-4A9E-B356-918A1EC8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3C11-465E-426F-BB4F-AE6B818AFC20}" type="datetime2">
              <a:rPr lang="en-US" smtClean="0"/>
              <a:t>Wednesday, June 9,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C435-5BB4-43D8-AC3B-CC6E5789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F4F4-2FF4-45C2-879A-AD4D7C31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142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1C3B-18FE-4927-9245-D7EDDEC62694}"/>
              </a:ext>
            </a:extLst>
          </p:cNvPr>
          <p:cNvSpPr txBox="1"/>
          <p:nvPr/>
        </p:nvSpPr>
        <p:spPr>
          <a:xfrm>
            <a:off x="1032893" y="1289625"/>
            <a:ext cx="10126214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Modify the  Assignment Statement grammar to include the following  rule and generate both the AST and three address code for the grammar:   </a:t>
            </a: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assign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forSt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compoundSt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914400" lvl="1" indent="-457200"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forSt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         for ID in range ‘(‘ IDENTIFIER ( ‘,’ IDENTIFIER ) ? ‘)’ ‘:’ NEWLINE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compoundSt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‘{‘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‘}’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NEWLINE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NEWLINE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1">
              <a:spcAft>
                <a:spcPts val="600"/>
              </a:spcAft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Example: </a:t>
            </a:r>
            <a:r>
              <a:rPr lang="en-US" sz="2400" dirty="0">
                <a:solidFill>
                  <a:srgbClr val="0066FF"/>
                </a:solidFill>
              </a:rPr>
              <a:t>for I in range (a, b) :</a:t>
            </a:r>
          </a:p>
          <a:p>
            <a:pPr lvl="1">
              <a:spcAft>
                <a:spcPts val="600"/>
              </a:spcAft>
            </a:pPr>
            <a:r>
              <a:rPr lang="en-US" sz="2400" dirty="0">
                <a:solidFill>
                  <a:srgbClr val="0066FF"/>
                </a:solidFill>
              </a:rPr>
              <a:t>                        a = a + 1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9D82D-4049-4D1B-AFD9-6CEFBA0F7591}"/>
              </a:ext>
            </a:extLst>
          </p:cNvPr>
          <p:cNvSpPr txBox="1"/>
          <p:nvPr/>
        </p:nvSpPr>
        <p:spPr>
          <a:xfrm>
            <a:off x="1145540" y="704850"/>
            <a:ext cx="783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normalizeH="0" baseline="0" noProof="0" dirty="0">
                <a:ln w="0"/>
                <a:uLnTx/>
                <a:uFillTx/>
                <a:latin typeface="+mj-lt"/>
                <a:cs typeface="Times New Roman" panose="02020603050405020304" pitchFamily="18" charset="0"/>
              </a:rPr>
              <a:t>Exercise 1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F2740D-003C-40BA-871A-FFA875D701D3}"/>
              </a:ext>
            </a:extLst>
          </p:cNvPr>
          <p:cNvSpPr txBox="1"/>
          <p:nvPr/>
        </p:nvSpPr>
        <p:spPr>
          <a:xfrm>
            <a:off x="1158793" y="5691485"/>
            <a:ext cx="745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60093"/>
                </a:solidFill>
              </a:rPr>
              <a:t>Run the program with an example and show the result.</a:t>
            </a:r>
          </a:p>
        </p:txBody>
      </p:sp>
    </p:spTree>
    <p:extLst>
      <p:ext uri="{BB962C8B-B14F-4D97-AF65-F5344CB8AC3E}">
        <p14:creationId xmlns:p14="http://schemas.microsoft.com/office/powerpoint/2010/main" val="118152268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A03DD6-144F-4A9E-B356-918A1EC8DE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E13C11-465E-426F-BB4F-AE6B818AFC20}" type="datetime2">
              <a:rPr lang="en-US" smtClean="0"/>
              <a:t>Friday, June 11, 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81C435-5BB4-43D8-AC3B-CC6E57898B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F18F4F4-2FF4-45C2-879A-AD4D7C316E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143</a:t>
            </a:fld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DFA1C3B-18FE-4927-9245-D7EDDEC62694}"/>
              </a:ext>
            </a:extLst>
          </p:cNvPr>
          <p:cNvSpPr txBox="1"/>
          <p:nvPr/>
        </p:nvSpPr>
        <p:spPr>
          <a:xfrm>
            <a:off x="1020418" y="1374775"/>
            <a:ext cx="9607825" cy="44781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Modify the  Assignment Statement grammar to include the following rule and generate three address code and AST for the grammar:   </a:t>
            </a: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assign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compoundSt</a:t>
            </a: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chemeClr val="accent6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forSt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‘[‘ assign ‘:’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for ID in range ‘(‘ IDENTIFIER ( ‘,’ IDENTIFIER ) ? ‘)’ ‘]’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compoundSt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 ‘{‘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‘}’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:  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NEWLINE |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NEWLINE </a:t>
            </a:r>
            <a:r>
              <a:rPr kumimoji="0" lang="en-US" sz="24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sts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chemeClr val="accent6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Example:</a:t>
            </a:r>
          </a:p>
          <a:p>
            <a:pPr marL="457200" marR="0" lvl="1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[ a = 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*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– a : for 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FF000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b</a:t>
            </a: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in range( 5 : 10 )]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F69D82D-4049-4D1B-AFD9-6CEFBA0F7591}"/>
              </a:ext>
            </a:extLst>
          </p:cNvPr>
          <p:cNvSpPr txBox="1"/>
          <p:nvPr/>
        </p:nvSpPr>
        <p:spPr>
          <a:xfrm>
            <a:off x="1145540" y="704850"/>
            <a:ext cx="783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normalizeH="0" baseline="0" noProof="0" dirty="0">
                <a:ln w="0"/>
                <a:uLnTx/>
                <a:uFillTx/>
                <a:latin typeface="+mj-lt"/>
                <a:cs typeface="Times New Roman" panose="02020603050405020304" pitchFamily="18" charset="0"/>
              </a:rPr>
              <a:t>Exercise 2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DD3FA46-5456-4C2D-9B90-A90021F1E6CB}"/>
              </a:ext>
            </a:extLst>
          </p:cNvPr>
          <p:cNvSpPr txBox="1"/>
          <p:nvPr/>
        </p:nvSpPr>
        <p:spPr>
          <a:xfrm>
            <a:off x="1158792" y="5894685"/>
            <a:ext cx="745180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spcAft>
                <a:spcPts val="600"/>
              </a:spcAft>
              <a:buFont typeface="Wingdings" panose="05000000000000000000" pitchFamily="2" charset="2"/>
              <a:buChar char="Ø"/>
            </a:pPr>
            <a:r>
              <a:rPr lang="en-US" sz="2400" dirty="0">
                <a:solidFill>
                  <a:srgbClr val="D60093"/>
                </a:solidFill>
              </a:rPr>
              <a:t>Run the program with an example and show the result.</a:t>
            </a:r>
          </a:p>
        </p:txBody>
      </p:sp>
    </p:spTree>
    <p:extLst>
      <p:ext uri="{BB962C8B-B14F-4D97-AF65-F5344CB8AC3E}">
        <p14:creationId xmlns:p14="http://schemas.microsoft.com/office/powerpoint/2010/main" val="2798499301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C499E3A-5351-4EDC-95BC-ED2F42616BE9}"/>
              </a:ext>
            </a:extLst>
          </p:cNvPr>
          <p:cNvSpPr txBox="1"/>
          <p:nvPr/>
        </p:nvSpPr>
        <p:spPr>
          <a:xfrm>
            <a:off x="1145540" y="1285875"/>
            <a:ext cx="9974898" cy="5110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Modify the  Assignment Statement grammar to include the following rule and generate both the AST and three address code for the grammar:   </a:t>
            </a: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assign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condSt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compoundSt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marL="914400" lvl="1" indent="-45720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condSt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 ID = ‘(‘ ID &gt; ID ‘)’ ? St :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compoundSt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: ‘{‘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‘}’ 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     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: 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; |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</a:t>
            </a: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 ; </a:t>
            </a:r>
            <a:r>
              <a:rPr lang="en-US" sz="2400" dirty="0" err="1">
                <a:solidFill>
                  <a:schemeClr val="accent6">
                    <a:lumMod val="50000"/>
                  </a:schemeClr>
                </a:solidFill>
              </a:rPr>
              <a:t>sts</a:t>
            </a: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endParaRPr lang="en-US" sz="2400" dirty="0">
              <a:solidFill>
                <a:schemeClr val="accent6">
                  <a:lumMod val="50000"/>
                </a:schemeClr>
              </a:solidFill>
            </a:endParaRP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Example: </a:t>
            </a:r>
            <a:r>
              <a:rPr lang="en-US" sz="2400" dirty="0">
                <a:solidFill>
                  <a:srgbClr val="0066FF"/>
                </a:solidFill>
              </a:rPr>
              <a:t>a = ( b &gt; c ) ? a + b : a – c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chemeClr val="accent6">
                    <a:lumMod val="50000"/>
                  </a:schemeClr>
                </a:solidFill>
              </a:rPr>
              <a:t>Means if (b &gt; c) a = a + b; else a = b-cl; </a:t>
            </a:r>
          </a:p>
          <a:p>
            <a:pPr lvl="1">
              <a:lnSpc>
                <a:spcPct val="120000"/>
              </a:lnSpc>
              <a:spcAft>
                <a:spcPts val="600"/>
              </a:spcAft>
            </a:pPr>
            <a:r>
              <a:rPr lang="en-US" sz="2400" dirty="0">
                <a:solidFill>
                  <a:srgbClr val="D60093"/>
                </a:solidFill>
              </a:rPr>
              <a:t>Run the program with an example and show the result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8A0B7D7-D5FD-4501-B5AC-E5D60AAD8854}"/>
              </a:ext>
            </a:extLst>
          </p:cNvPr>
          <p:cNvSpPr txBox="1"/>
          <p:nvPr/>
        </p:nvSpPr>
        <p:spPr>
          <a:xfrm>
            <a:off x="1145540" y="704850"/>
            <a:ext cx="7839434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1" i="0" u="none" strike="noStrike" kern="1200" normalizeH="0" baseline="0" noProof="0" dirty="0">
                <a:ln w="0"/>
                <a:uLnTx/>
                <a:uFillTx/>
                <a:latin typeface="+mj-lt"/>
                <a:cs typeface="Times New Roman" panose="02020603050405020304" pitchFamily="18" charset="0"/>
              </a:rPr>
              <a:t>Exercise 3</a:t>
            </a:r>
          </a:p>
        </p:txBody>
      </p:sp>
    </p:spTree>
    <p:extLst>
      <p:ext uri="{BB962C8B-B14F-4D97-AF65-F5344CB8AC3E}">
        <p14:creationId xmlns:p14="http://schemas.microsoft.com/office/powerpoint/2010/main" val="2667129402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0E71A17-C594-4F06-B8BC-F9E53C70C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172B355-D5A0-4952-8EA0-9272D5E8A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B103AC7-F37E-42AE-8D80-17547C91EB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145</a:t>
            </a:fld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C22895FE-5292-4266-BE6B-F900FE6E1B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1999" cy="68580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BC58617A-EC03-4253-B412-BCCAEBA0DC19}"/>
              </a:ext>
            </a:extLst>
          </p:cNvPr>
          <p:cNvSpPr/>
          <p:nvPr/>
        </p:nvSpPr>
        <p:spPr>
          <a:xfrm>
            <a:off x="3238867" y="271760"/>
            <a:ext cx="5085623" cy="923330"/>
          </a:xfrm>
          <a:prstGeom prst="rect">
            <a:avLst/>
          </a:prstGeom>
          <a:noFill/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b="1" cap="none" spc="0" dirty="0">
                <a:ln w="22225">
                  <a:solidFill>
                    <a:schemeClr val="accent4">
                      <a:lumMod val="40000"/>
                      <a:lumOff val="60000"/>
                    </a:schemeClr>
                  </a:solidFill>
                  <a:prstDash val="solid"/>
                </a:ln>
                <a:solidFill>
                  <a:schemeClr val="accent4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Code Refactoring</a:t>
            </a:r>
          </a:p>
        </p:txBody>
      </p:sp>
    </p:spTree>
    <p:extLst>
      <p:ext uri="{BB962C8B-B14F-4D97-AF65-F5344CB8AC3E}">
        <p14:creationId xmlns:p14="http://schemas.microsoft.com/office/powerpoint/2010/main" val="3752260040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146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76325" y="653903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What is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40BD9-BB34-46BF-AF96-2589EC4A44B2}"/>
              </a:ext>
            </a:extLst>
          </p:cNvPr>
          <p:cNvSpPr txBox="1"/>
          <p:nvPr/>
        </p:nvSpPr>
        <p:spPr>
          <a:xfrm>
            <a:off x="1076325" y="1600200"/>
            <a:ext cx="9639300" cy="41226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Refactoring is: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restructuring (rearranging) code in a series of small, semantics-preserving transformations (i.e. the code keeps working) in order to make the code easier to maintain and modify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Refactoring is not just arbitrary restructuring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Code must still work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Small steps only so the semantics are preserved (i.e. not a major re-write)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Unit tests to prove the code still works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Code is : More loosely coupled, More cohesive modules, and More comprehensible </a:t>
            </a:r>
          </a:p>
        </p:txBody>
      </p:sp>
    </p:spTree>
    <p:extLst>
      <p:ext uri="{BB962C8B-B14F-4D97-AF65-F5344CB8AC3E}">
        <p14:creationId xmlns:p14="http://schemas.microsoft.com/office/powerpoint/2010/main" val="3826028205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147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76325" y="718920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Why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40BD9-BB34-46BF-AF96-2589EC4A44B2}"/>
              </a:ext>
            </a:extLst>
          </p:cNvPr>
          <p:cNvSpPr txBox="1"/>
          <p:nvPr/>
        </p:nvSpPr>
        <p:spPr>
          <a:xfrm>
            <a:off x="1076325" y="1200150"/>
            <a:ext cx="9639300" cy="284539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Why fix a part of your system that isn't broken?</a:t>
            </a:r>
          </a:p>
          <a:p>
            <a:pPr marL="800100" lvl="1" indent="-342900" algn="just">
              <a:lnSpc>
                <a:spcPct val="130000"/>
              </a:lnSpc>
              <a:spcAft>
                <a:spcPts val="600"/>
              </a:spcAft>
              <a:buFont typeface="Wingdings" panose="05000000000000000000" pitchFamily="2" charset="2"/>
              <a:buChar char="§"/>
            </a:pPr>
            <a:r>
              <a:rPr lang="en-US" sz="2000" b="0" i="0" dirty="0">
                <a:effectLst/>
                <a:latin typeface="system-ui"/>
              </a:rPr>
              <a:t>Refactoring:</a:t>
            </a:r>
          </a:p>
          <a:p>
            <a:pPr marL="1257300" lvl="2" indent="-342900" algn="just">
              <a:lnSpc>
                <a:spcPct val="13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effectLst/>
                <a:latin typeface="system-ui"/>
              </a:rPr>
              <a:t>improves software's design</a:t>
            </a:r>
          </a:p>
          <a:p>
            <a:pPr marL="1257300" lvl="2" indent="-342900" algn="just">
              <a:lnSpc>
                <a:spcPct val="13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effectLst/>
                <a:latin typeface="system-ui"/>
              </a:rPr>
              <a:t>makes it easier to understand</a:t>
            </a:r>
          </a:p>
          <a:p>
            <a:pPr marL="1257300" lvl="2" indent="-342900" algn="just">
              <a:lnSpc>
                <a:spcPct val="13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effectLst/>
                <a:latin typeface="system-ui"/>
              </a:rPr>
              <a:t>helps you find bugs</a:t>
            </a:r>
          </a:p>
          <a:p>
            <a:pPr marL="1257300" lvl="2" indent="-342900" algn="just">
              <a:lnSpc>
                <a:spcPct val="130000"/>
              </a:lnSpc>
              <a:spcAft>
                <a:spcPts val="600"/>
              </a:spcAft>
              <a:buFontTx/>
              <a:buChar char="-"/>
            </a:pPr>
            <a:r>
              <a:rPr lang="en-US" sz="2000" b="0" i="0" dirty="0">
                <a:effectLst/>
                <a:latin typeface="system-ui"/>
              </a:rPr>
              <a:t>helps you program faster</a:t>
            </a:r>
          </a:p>
        </p:txBody>
      </p:sp>
    </p:spTree>
    <p:extLst>
      <p:ext uri="{BB962C8B-B14F-4D97-AF65-F5344CB8AC3E}">
        <p14:creationId xmlns:p14="http://schemas.microsoft.com/office/powerpoint/2010/main" val="68134660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148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28700" y="692400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When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83EE386-12C5-43F5-B8E6-EE9553A86ED8}"/>
              </a:ext>
            </a:extLst>
          </p:cNvPr>
          <p:cNvSpPr txBox="1">
            <a:spLocks noChangeArrowheads="1"/>
          </p:cNvSpPr>
          <p:nvPr/>
        </p:nvSpPr>
        <p:spPr>
          <a:xfrm>
            <a:off x="1084898" y="1491129"/>
            <a:ext cx="8686800" cy="411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Refactor when you add function</a:t>
            </a:r>
          </a:p>
          <a:p>
            <a:pPr lvl="1">
              <a:lnSpc>
                <a:spcPct val="130000"/>
              </a:lnSpc>
              <a:buFont typeface="Calibri" panose="020F0502020204030204" pitchFamily="34" charset="0"/>
              <a:buChar char="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Refactor first</a:t>
            </a:r>
          </a:p>
          <a:p>
            <a:pPr lvl="1">
              <a:lnSpc>
                <a:spcPct val="130000"/>
              </a:lnSpc>
              <a:spcAft>
                <a:spcPts val="1200"/>
              </a:spcAft>
              <a:buFont typeface="Calibri" panose="020F0502020204030204" pitchFamily="34" charset="0"/>
              <a:buChar char="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Add new functionality then (in a “green” mode)</a:t>
            </a:r>
            <a:r>
              <a:rPr lang="ar-SA" altLang="en-US" sz="2000" dirty="0">
                <a:cs typeface="+mj-cs"/>
              </a:rPr>
              <a:t>‏</a:t>
            </a:r>
            <a:endParaRPr lang="en-US" altLang="en-US" sz="2000" dirty="0">
              <a:cs typeface="+mj-cs"/>
            </a:endParaRPr>
          </a:p>
          <a:p>
            <a:pPr>
              <a:lnSpc>
                <a:spcPct val="130000"/>
              </a:lnSpc>
              <a:spcBef>
                <a:spcPts val="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Refactor when you fix a bug</a:t>
            </a:r>
          </a:p>
          <a:p>
            <a:pPr lvl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Font typeface="Calibri" panose="020F0502020204030204" pitchFamily="34" charset="0"/>
              <a:buChar char="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Obviously the code wasn't good enough to see the bug in the first place</a:t>
            </a:r>
          </a:p>
          <a:p>
            <a:pPr>
              <a:lnSpc>
                <a:spcPct val="130000"/>
              </a:lnSpc>
              <a:spcBef>
                <a:spcPts val="0"/>
              </a:spcBef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Refactor when doing code reviews</a:t>
            </a:r>
          </a:p>
          <a:p>
            <a:pPr lvl="1">
              <a:lnSpc>
                <a:spcPct val="130000"/>
              </a:lnSpc>
              <a:buFont typeface="Calibri" panose="020F0502020204030204" pitchFamily="34" charset="0"/>
              <a:buChar char="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It might be clear to you, but not to others</a:t>
            </a:r>
          </a:p>
          <a:p>
            <a:pPr lvl="1">
              <a:lnSpc>
                <a:spcPct val="130000"/>
              </a:lnSpc>
              <a:buFont typeface="Calibri" panose="020F0502020204030204" pitchFamily="34" charset="0"/>
              <a:buChar char="⁻"/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Pair programming is code review</a:t>
            </a:r>
          </a:p>
        </p:txBody>
      </p:sp>
    </p:spTree>
    <p:extLst>
      <p:ext uri="{BB962C8B-B14F-4D97-AF65-F5344CB8AC3E}">
        <p14:creationId xmlns:p14="http://schemas.microsoft.com/office/powerpoint/2010/main" val="2631109567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6/10/2021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149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28700" y="692400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Field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Rectangle 2">
            <a:extLst>
              <a:ext uri="{FF2B5EF4-FFF2-40B4-BE49-F238E27FC236}">
                <a16:creationId xmlns:a16="http://schemas.microsoft.com/office/drawing/2014/main" id="{983EE386-12C5-43F5-B8E6-EE9553A86ED8}"/>
              </a:ext>
            </a:extLst>
          </p:cNvPr>
          <p:cNvSpPr txBox="1">
            <a:spLocks noChangeArrowheads="1"/>
          </p:cNvSpPr>
          <p:nvPr/>
        </p:nvSpPr>
        <p:spPr>
          <a:xfrm>
            <a:off x="1084898" y="1491129"/>
            <a:ext cx="8686800" cy="4110006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tabLst>
                <a:tab pos="911225" algn="l"/>
                <a:tab pos="1825625" algn="l"/>
                <a:tab pos="2740025" algn="l"/>
                <a:tab pos="3654425" algn="l"/>
                <a:tab pos="4568825" algn="l"/>
                <a:tab pos="5483225" algn="l"/>
                <a:tab pos="6397625" algn="l"/>
                <a:tab pos="7312025" algn="l"/>
                <a:tab pos="8226425" algn="l"/>
                <a:tab pos="9140825" algn="l"/>
                <a:tab pos="10055225" algn="l"/>
              </a:tabLst>
            </a:pPr>
            <a:r>
              <a:rPr lang="en-US" altLang="en-US" sz="2000" dirty="0">
                <a:cs typeface="+mj-cs"/>
              </a:rPr>
              <a:t> s</a:t>
            </a:r>
          </a:p>
        </p:txBody>
      </p:sp>
    </p:spTree>
    <p:extLst>
      <p:ext uri="{BB962C8B-B14F-4D97-AF65-F5344CB8AC3E}">
        <p14:creationId xmlns:p14="http://schemas.microsoft.com/office/powerpoint/2010/main" val="148098286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CB299A6-A410-4C12-94D8-56C3BE1BDE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DB3B14-AAFE-429D-8CDA-E4AADE2EEC4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5558593-0163-4573-AD7F-C82C35328C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15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FD036DF-027E-422E-99D6-41856991E4B6}"/>
              </a:ext>
            </a:extLst>
          </p:cNvPr>
          <p:cNvSpPr txBox="1"/>
          <p:nvPr/>
        </p:nvSpPr>
        <p:spPr>
          <a:xfrm>
            <a:off x="1247775" y="1577102"/>
            <a:ext cx="1724025" cy="258532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E +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–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*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T /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F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(E)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F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→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id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342900" lvl="0" indent="-342900" algn="justLow" rtl="0">
              <a:buFont typeface="+mj-lt"/>
              <a:buAutoNum type="arabicPeriod"/>
              <a:tabLst>
                <a:tab pos="457200" algn="l"/>
              </a:tabLst>
            </a:pP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Times New Roman" panose="02020603050405020304" pitchFamily="18" charset="0"/>
              </a:rPr>
              <a:t>F → no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383810-C9C0-4545-BAA8-84593C97D806}"/>
              </a:ext>
            </a:extLst>
          </p:cNvPr>
          <p:cNvSpPr txBox="1"/>
          <p:nvPr/>
        </p:nvSpPr>
        <p:spPr>
          <a:xfrm>
            <a:off x="990600" y="4193567"/>
            <a:ext cx="25908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Input string</a:t>
            </a:r>
          </a:p>
          <a:p>
            <a:pPr indent="252095" algn="justLow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 * (b – c) / (d – e * f)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189AA7A-DDDB-4E4F-8407-0795E852240A}"/>
              </a:ext>
            </a:extLst>
          </p:cNvPr>
          <p:cNvSpPr txBox="1"/>
          <p:nvPr/>
        </p:nvSpPr>
        <p:spPr>
          <a:xfrm>
            <a:off x="4457700" y="5669368"/>
            <a:ext cx="5919787" cy="4165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91440" lvl="1">
              <a:lnSpc>
                <a:spcPct val="130000"/>
              </a:lnSpc>
            </a:pPr>
            <a:r>
              <a:rPr lang="en-US" sz="1800" dirty="0">
                <a:ln w="0"/>
                <a:solidFill>
                  <a:srgbClr val="6BA4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III.   Replace parents, with their child that is an operator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75E2922-6645-45D4-B465-C215B9F551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86125" y="1521975"/>
            <a:ext cx="7048500" cy="2809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C73B3E31-B596-4D95-A167-91C68C1B30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525" y="1634981"/>
            <a:ext cx="7143750" cy="26289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Title 2">
            <a:extLst>
              <a:ext uri="{FF2B5EF4-FFF2-40B4-BE49-F238E27FC236}">
                <a16:creationId xmlns:a16="http://schemas.microsoft.com/office/drawing/2014/main" id="{C55B7A6E-D394-4150-A779-41C0820E678D}"/>
              </a:ext>
            </a:extLst>
          </p:cNvPr>
          <p:cNvSpPr txBox="1">
            <a:spLocks/>
          </p:cNvSpPr>
          <p:nvPr/>
        </p:nvSpPr>
        <p:spPr>
          <a:xfrm>
            <a:off x="1000125" y="610405"/>
            <a:ext cx="5095875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How to build an AST (Step -3)</a:t>
            </a:r>
          </a:p>
        </p:txBody>
      </p:sp>
    </p:spTree>
    <p:extLst>
      <p:ext uri="{BB962C8B-B14F-4D97-AF65-F5344CB8AC3E}">
        <p14:creationId xmlns:p14="http://schemas.microsoft.com/office/powerpoint/2010/main" val="1998586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150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00125" y="659834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 Class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F540BD9-BB34-46BF-AF96-2589EC4A44B2}"/>
              </a:ext>
            </a:extLst>
          </p:cNvPr>
          <p:cNvSpPr txBox="1"/>
          <p:nvPr/>
        </p:nvSpPr>
        <p:spPr>
          <a:xfrm>
            <a:off x="1000125" y="1372186"/>
            <a:ext cx="9639300" cy="13372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This refactoring allows you to extract members of an existing class to a new class. 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ystem-ui"/>
              </a:rPr>
              <a:t>For example, this refactoring can be helpful if you need to replace a single class that is responsible for multiple tasks with several classes each having a single responsibility.</a:t>
            </a:r>
            <a:endParaRPr lang="en-US" sz="2000" dirty="0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97F3E3D0-4984-4150-B6CD-8EF6DAB1BF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325" y="2850494"/>
            <a:ext cx="4666904" cy="231017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AE93DBC7-F4B9-4812-B9A6-8FD7B8D6AA48}"/>
              </a:ext>
            </a:extLst>
          </p:cNvPr>
          <p:cNvSpPr txBox="1"/>
          <p:nvPr/>
        </p:nvSpPr>
        <p:spPr>
          <a:xfrm>
            <a:off x="2334151" y="5442702"/>
            <a:ext cx="235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Before refactoring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DEBBD27-2347-4DF8-90C7-42810EE48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3229" y="3011882"/>
            <a:ext cx="4972396" cy="3316187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35D6E924-0CBD-4C9A-AC98-36F3F221D7F6}"/>
              </a:ext>
            </a:extLst>
          </p:cNvPr>
          <p:cNvSpPr txBox="1"/>
          <p:nvPr/>
        </p:nvSpPr>
        <p:spPr>
          <a:xfrm>
            <a:off x="8019934" y="5685331"/>
            <a:ext cx="23527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After refactoring</a:t>
            </a:r>
          </a:p>
        </p:txBody>
      </p:sp>
    </p:spTree>
    <p:extLst>
      <p:ext uri="{BB962C8B-B14F-4D97-AF65-F5344CB8AC3E}">
        <p14:creationId xmlns:p14="http://schemas.microsoft.com/office/powerpoint/2010/main" val="11786154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82A77BC-ECC1-48F3-A0F2-3B0CDF1E19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E5782B4-76C1-4E31-B66A-DDD8E696AB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947ADE-3A09-4B9C-ABA8-9BD4ADBA4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151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54917342-91E6-4A7B-A25C-69E0B0FF4FEF}"/>
              </a:ext>
            </a:extLst>
          </p:cNvPr>
          <p:cNvSpPr txBox="1">
            <a:spLocks/>
          </p:cNvSpPr>
          <p:nvPr/>
        </p:nvSpPr>
        <p:spPr>
          <a:xfrm>
            <a:off x="1009650" y="571283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Extract Class refactoring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D3E9324-9B8D-4443-A279-BC8873E20A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4901" y="1397897"/>
            <a:ext cx="4772026" cy="4010025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5FB167D8-8EA7-481D-9DF4-8B4230F1FC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397897"/>
            <a:ext cx="4601163" cy="4105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263708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703EB-07D4-4B7D-9230-BF22EC98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E4AD5-A4CB-497E-983E-6D68BC93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9B10-C3BC-4352-9C28-5744211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152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E546FE4-B5A8-46D6-98E4-ECD835D10E74}"/>
              </a:ext>
            </a:extLst>
          </p:cNvPr>
          <p:cNvSpPr txBox="1">
            <a:spLocks/>
          </p:cNvSpPr>
          <p:nvPr/>
        </p:nvSpPr>
        <p:spPr>
          <a:xfrm>
            <a:off x="1076325" y="677506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structures?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99A96-3CC0-4777-B967-684128AFF125}"/>
              </a:ext>
            </a:extLst>
          </p:cNvPr>
          <p:cNvSpPr txBox="1"/>
          <p:nvPr/>
        </p:nvSpPr>
        <p:spPr>
          <a:xfrm>
            <a:off x="1219200" y="1316415"/>
            <a:ext cx="9172576" cy="39542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lnSpc>
                <a:spcPct val="130000"/>
              </a:lnSpc>
              <a:spcAft>
                <a:spcPts val="600"/>
              </a:spcAft>
            </a:pPr>
            <a:r>
              <a:rPr lang="en-US" sz="2000" b="0" i="0" dirty="0">
                <a:effectLst/>
                <a:latin typeface="Segoe UI" panose="020B0502040204020203" pitchFamily="34" charset="0"/>
                <a:cs typeface="B Zar" panose="00000400000000000000" pitchFamily="2" charset="-78"/>
              </a:rPr>
              <a:t>Python Collections (Arrays):</a:t>
            </a:r>
          </a:p>
          <a:p>
            <a:pPr marL="457200" indent="-457200" algn="l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Verdana" panose="020B0604030504040204" pitchFamily="34" charset="0"/>
                <a:cs typeface="B Zar" panose="00000400000000000000" pitchFamily="2" charset="-78"/>
              </a:rPr>
              <a:t>List</a:t>
            </a:r>
            <a:r>
              <a:rPr lang="en-US" sz="2000" b="0" i="0" dirty="0">
                <a:effectLst/>
                <a:latin typeface="Verdana" panose="020B0604030504040204" pitchFamily="34" charset="0"/>
                <a:cs typeface="B Zar" panose="00000400000000000000" pitchFamily="2" charset="-78"/>
              </a:rPr>
              <a:t> is a collection which is ordered and changeable. Allows duplicate members.</a:t>
            </a:r>
          </a:p>
          <a:p>
            <a:pPr marL="457200" indent="-457200" algn="l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Verdana" panose="020B0604030504040204" pitchFamily="34" charset="0"/>
                <a:cs typeface="B Zar" panose="00000400000000000000" pitchFamily="2" charset="-78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Tuple</a:t>
            </a:r>
            <a:r>
              <a:rPr lang="en-US" sz="2000" b="0" i="0" dirty="0">
                <a:effectLst/>
                <a:latin typeface="Verdana" panose="020B0604030504040204" pitchFamily="34" charset="0"/>
                <a:cs typeface="B Zar" panose="00000400000000000000" pitchFamily="2" charset="-78"/>
              </a:rPr>
              <a:t> is a collection which is ordered and unchangeable. Allows duplicate members.</a:t>
            </a:r>
          </a:p>
          <a:p>
            <a:pPr marL="457200" indent="-457200" algn="l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Verdana" panose="020B0604030504040204" pitchFamily="34" charset="0"/>
                <a:cs typeface="B Zar" panose="00000400000000000000" pitchFamily="2" charset="-78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Set</a:t>
            </a:r>
            <a:r>
              <a:rPr lang="en-US" sz="2000" b="0" i="0" dirty="0">
                <a:effectLst/>
                <a:latin typeface="Verdana" panose="020B0604030504040204" pitchFamily="34" charset="0"/>
                <a:cs typeface="B Zar" panose="00000400000000000000" pitchFamily="2" charset="-78"/>
              </a:rPr>
              <a:t> is a collection which is unordered and unindexed. No duplicate members.</a:t>
            </a:r>
          </a:p>
          <a:p>
            <a:pPr marL="457200" indent="-457200" algn="l">
              <a:lnSpc>
                <a:spcPct val="130000"/>
              </a:lnSpc>
              <a:spcAft>
                <a:spcPts val="600"/>
              </a:spcAft>
              <a:buFont typeface="+mj-lt"/>
              <a:buAutoNum type="arabicPeriod"/>
            </a:pPr>
            <a:r>
              <a:rPr lang="en-US" sz="2000" b="1" i="0" dirty="0">
                <a:effectLst/>
                <a:latin typeface="Verdana" panose="020B0604030504040204" pitchFamily="34" charset="0"/>
                <a:cs typeface="B Zar" panose="00000400000000000000" pitchFamily="2" charset="-78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Dictionary</a:t>
            </a:r>
            <a:r>
              <a:rPr lang="en-US" sz="2000" b="0" i="0" dirty="0">
                <a:effectLst/>
                <a:latin typeface="Verdana" panose="020B0604030504040204" pitchFamily="34" charset="0"/>
                <a:cs typeface="B Zar" panose="00000400000000000000" pitchFamily="2" charset="-78"/>
              </a:rPr>
              <a:t> is a collection which is unordered and changeable. No duplicate members.</a:t>
            </a:r>
          </a:p>
        </p:txBody>
      </p:sp>
    </p:spTree>
    <p:extLst>
      <p:ext uri="{BB962C8B-B14F-4D97-AF65-F5344CB8AC3E}">
        <p14:creationId xmlns:p14="http://schemas.microsoft.com/office/powerpoint/2010/main" val="3712030501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A0703EB-07D4-4B7D-9230-BF22EC980F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7E4AD5-A4CB-497E-983E-6D68BC93C0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029B10-C3BC-4352-9C28-57442118BA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153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2E546FE4-B5A8-46D6-98E4-ECD835D10E74}"/>
              </a:ext>
            </a:extLst>
          </p:cNvPr>
          <p:cNvSpPr txBox="1">
            <a:spLocks/>
          </p:cNvSpPr>
          <p:nvPr/>
        </p:nvSpPr>
        <p:spPr>
          <a:xfrm>
            <a:off x="1076325" y="711701"/>
            <a:ext cx="8742998" cy="48123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Data structures?</a:t>
            </a:r>
          </a:p>
          <a:p>
            <a:endParaRPr lang="en-US" sz="360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3F99A96-3CC0-4777-B967-684128AFF125}"/>
              </a:ext>
            </a:extLst>
          </p:cNvPr>
          <p:cNvSpPr txBox="1"/>
          <p:nvPr/>
        </p:nvSpPr>
        <p:spPr>
          <a:xfrm>
            <a:off x="1076325" y="1353565"/>
            <a:ext cx="9172576" cy="4505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Segoe UI" panose="020B0502040204020203" pitchFamily="34" charset="0"/>
                <a:cs typeface="B Zar" panose="00000400000000000000" pitchFamily="2" charset="-78"/>
              </a:rPr>
              <a:t>For our project dictionary seems to be the most appropriate data structure.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322E28-65AC-4433-8977-139144C55F17}"/>
              </a:ext>
            </a:extLst>
          </p:cNvPr>
          <p:cNvSpPr txBox="1"/>
          <p:nvPr/>
        </p:nvSpPr>
        <p:spPr>
          <a:xfrm>
            <a:off x="1323975" y="1931732"/>
            <a:ext cx="4514850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Live demo.</a:t>
            </a:r>
          </a:p>
          <a:p>
            <a:pPr lvl="1"/>
            <a:r>
              <a:rPr lang="en-US" dirty="0" err="1"/>
              <a:t>Alist</a:t>
            </a:r>
            <a:r>
              <a:rPr lang="en-US" dirty="0"/>
              <a:t> = ['</a:t>
            </a:r>
            <a:r>
              <a:rPr lang="en-US" dirty="0" err="1"/>
              <a:t>Mon','Tue','Wed','Thu','Fri</a:t>
            </a:r>
            <a:r>
              <a:rPr lang="en-US" dirty="0"/>
              <a:t>']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#Given list</a:t>
            </a:r>
          </a:p>
          <a:p>
            <a:pPr lvl="1"/>
            <a:r>
              <a:rPr lang="en-US" dirty="0"/>
              <a:t>print("Given list: ",</a:t>
            </a:r>
            <a:r>
              <a:rPr lang="en-US" dirty="0" err="1"/>
              <a:t>Alist</a:t>
            </a:r>
            <a:r>
              <a:rPr lang="en-US" dirty="0"/>
              <a:t>)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# Each element as list</a:t>
            </a:r>
          </a:p>
          <a:p>
            <a:pPr lvl="1"/>
            <a:r>
              <a:rPr lang="en-US" dirty="0" err="1"/>
              <a:t>NewList</a:t>
            </a:r>
            <a:r>
              <a:rPr lang="en-US" dirty="0"/>
              <a:t>= [[x] for x in </a:t>
            </a:r>
            <a:r>
              <a:rPr lang="en-US" dirty="0" err="1"/>
              <a:t>Alist</a:t>
            </a:r>
            <a:r>
              <a:rPr lang="en-US" dirty="0"/>
              <a:t>]</a:t>
            </a:r>
          </a:p>
          <a:p>
            <a:pPr lvl="1"/>
            <a:endParaRPr lang="en-US" dirty="0"/>
          </a:p>
          <a:p>
            <a:pPr lvl="1"/>
            <a:r>
              <a:rPr lang="en-US" dirty="0"/>
              <a:t># Print</a:t>
            </a:r>
          </a:p>
          <a:p>
            <a:pPr lvl="1"/>
            <a:r>
              <a:rPr lang="en-US" dirty="0"/>
              <a:t>print("The new lists of lists: ",</a:t>
            </a:r>
            <a:r>
              <a:rPr lang="en-US" dirty="0" err="1"/>
              <a:t>NewList</a:t>
            </a:r>
            <a:r>
              <a:rPr lang="en-US" dirty="0"/>
              <a:t>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257CBC-692B-4CC6-A00A-64D5564CFF87}"/>
              </a:ext>
            </a:extLst>
          </p:cNvPr>
          <p:cNvSpPr txBox="1"/>
          <p:nvPr/>
        </p:nvSpPr>
        <p:spPr>
          <a:xfrm>
            <a:off x="1199562" y="5191031"/>
            <a:ext cx="640138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u="sng" dirty="0">
                <a:solidFill>
                  <a:srgbClr val="C00000"/>
                </a:solidFill>
              </a:rPr>
              <a:t>Output</a:t>
            </a:r>
          </a:p>
          <a:p>
            <a:pPr lvl="1"/>
            <a:r>
              <a:rPr lang="en-US" dirty="0"/>
              <a:t>Given list: ['Mon', 'Tue', 'Wed', 'Thu', 'Fri']</a:t>
            </a:r>
          </a:p>
          <a:p>
            <a:pPr lvl="1"/>
            <a:r>
              <a:rPr lang="en-US" dirty="0"/>
              <a:t>The new lists of lists: [['Mon'], ['Tue'], ['Wed'], ['Thu'], ['Fri']]</a:t>
            </a:r>
          </a:p>
        </p:txBody>
      </p:sp>
    </p:spTree>
    <p:extLst>
      <p:ext uri="{BB962C8B-B14F-4D97-AF65-F5344CB8AC3E}">
        <p14:creationId xmlns:p14="http://schemas.microsoft.com/office/powerpoint/2010/main" val="849501272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726" y="527557"/>
            <a:ext cx="7364874" cy="580808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The place of IUST in the world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5"/>
            <a:ext cx="6461760" cy="335280"/>
          </a:xfrm>
          <a:prstGeom prst="rect">
            <a:avLst/>
          </a:prstGeom>
        </p:spPr>
      </p:pic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664D-58F3-4A7A-A558-42800C22228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154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87A7919-6404-4EE7-9700-DDC8E10FD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27760" y="1385143"/>
            <a:ext cx="8976943" cy="5046137"/>
          </a:xfrm>
          <a:prstGeom prst="rect">
            <a:avLst/>
          </a:prstGeom>
        </p:spPr>
      </p:pic>
      <p:sp>
        <p:nvSpPr>
          <p:cNvPr id="13" name="Oval 12"/>
          <p:cNvSpPr/>
          <p:nvPr/>
        </p:nvSpPr>
        <p:spPr>
          <a:xfrm>
            <a:off x="6832600" y="3042920"/>
            <a:ext cx="182880" cy="193040"/>
          </a:xfrm>
          <a:prstGeom prst="ellipse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2466108" y="5634181"/>
            <a:ext cx="6899564" cy="166255"/>
          </a:xfrm>
          <a:prstGeom prst="rect">
            <a:avLst/>
          </a:prstGeom>
          <a:noFill/>
          <a:ln w="1905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ED7D31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8" name="Straight Arrow Connector 17"/>
          <p:cNvCxnSpPr>
            <a:stCxn id="13" idx="3"/>
          </p:cNvCxnSpPr>
          <p:nvPr/>
        </p:nvCxnSpPr>
        <p:spPr>
          <a:xfrm flipH="1">
            <a:off x="4830618" y="3207690"/>
            <a:ext cx="2028764" cy="235260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618DE47-179B-4D3C-BB15-BA45431EA455}"/>
              </a:ext>
            </a:extLst>
          </p:cNvPr>
          <p:cNvPicPr>
            <a:picLocks noChangeAspect="1"/>
          </p:cNvPicPr>
          <p:nvPr/>
        </p:nvPicPr>
        <p:blipFill>
          <a:blip r:embed="rId4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518575"/>
            <a:ext cx="1807667" cy="2088805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AE18621-0339-4DD7-8650-70CB72C5F007}"/>
              </a:ext>
            </a:extLst>
          </p:cNvPr>
          <p:cNvCxnSpPr>
            <a:cxnSpLocks/>
            <a:stCxn id="16" idx="4"/>
          </p:cNvCxnSpPr>
          <p:nvPr/>
        </p:nvCxnSpPr>
        <p:spPr>
          <a:xfrm>
            <a:off x="1836116" y="3607380"/>
            <a:ext cx="2838404" cy="2026801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8">
            <a:extLst>
              <a:ext uri="{FF2B5EF4-FFF2-40B4-BE49-F238E27FC236}">
                <a16:creationId xmlns:a16="http://schemas.microsoft.com/office/drawing/2014/main" id="{33FD6D0F-2B13-44A7-8016-DBDC012AEA1F}"/>
              </a:ext>
            </a:extLst>
          </p:cNvPr>
          <p:cNvSpPr txBox="1"/>
          <p:nvPr/>
        </p:nvSpPr>
        <p:spPr>
          <a:xfrm>
            <a:off x="459740" y="6431280"/>
            <a:ext cx="11272520" cy="382749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  <a:hlinkClick r:id="rId5"/>
              </a:rPr>
              <a:t>https://www.researchgate.net/publication/328099969_Software_Fault_Localisation_A_Systematic_Mapping_Study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72A32EAD-2455-41DB-A89A-D62B135E27C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10600" y="2330631"/>
            <a:ext cx="2838404" cy="2017062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0C5AD52D-D964-486B-BA82-E896D88DB957}"/>
              </a:ext>
            </a:extLst>
          </p:cNvPr>
          <p:cNvCxnSpPr>
            <a:cxnSpLocks/>
          </p:cNvCxnSpPr>
          <p:nvPr/>
        </p:nvCxnSpPr>
        <p:spPr>
          <a:xfrm>
            <a:off x="6832600" y="3235960"/>
            <a:ext cx="1854200" cy="450203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580551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1D4664D-58F3-4A7A-A558-42800C222282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05012" y="919162"/>
            <a:ext cx="8181975" cy="5019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0015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10602" y="1268027"/>
            <a:ext cx="6267450" cy="16528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0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ASTs could b easily transformed into assembly code.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kumimoji="0" lang="en-US" sz="2000" i="0" u="none" strike="noStrike" kern="1200" normalizeH="0" baseline="0" noProof="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Traverse the tree in pre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-order:</a:t>
            </a:r>
          </a:p>
          <a:p>
            <a:pPr lvl="2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/ * a – b c – d * e f   </a:t>
            </a:r>
          </a:p>
          <a:p>
            <a:pPr marL="800100" lvl="1" indent="-342900">
              <a:lnSpc>
                <a:spcPct val="130000"/>
              </a:lnSpc>
              <a:buFontTx/>
              <a:buChar char="-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Generate assembly code: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10602" y="76805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Why AST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?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266C9A5B-0D40-47B4-8D40-80D42ACC18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33513" y="3429000"/>
            <a:ext cx="4019550" cy="2628900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9A460DB1-2E83-4E52-A22E-36C052616243}"/>
              </a:ext>
            </a:extLst>
          </p:cNvPr>
          <p:cNvSpPr txBox="1"/>
          <p:nvPr/>
        </p:nvSpPr>
        <p:spPr>
          <a:xfrm>
            <a:off x="8047674" y="2230885"/>
            <a:ext cx="1695449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ax, b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Sub ax, c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bx, ax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ax, a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 err="1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Mul</a:t>
            </a:r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bx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bx, ax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ax, e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 err="1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Mul</a:t>
            </a:r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f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cx, ax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ax, d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Sub ax, cx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cx, ax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Mov ax, bx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1800" dirty="0" err="1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Div</a:t>
            </a:r>
            <a:r>
              <a:rPr lang="en-US" sz="1800" dirty="0">
                <a:ln>
                  <a:solidFill>
                    <a:srgbClr val="0066FF"/>
                  </a:solidFill>
                </a:ln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cx</a:t>
            </a:r>
            <a:endParaRPr lang="en-US" sz="1800" dirty="0">
              <a:ln>
                <a:solidFill>
                  <a:srgbClr val="0066FF"/>
                </a:solidFill>
              </a:ln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FB4E781F-0F9D-45B4-B8CA-94D05F48921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8744" y="3896489"/>
            <a:ext cx="2743706" cy="2304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3205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6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32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33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4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35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6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37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38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9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01077" y="572453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Tree representation of ASTs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E8ACCBC-40A6-46E8-A3C1-386E204F60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5886" y="1513681"/>
            <a:ext cx="8843963" cy="4842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129705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01077" y="572453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Tree representation of ASTs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18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CA655D9-AA0E-46DB-A9E7-05E67FE1D1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00137" y="1568450"/>
            <a:ext cx="94964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68963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01077" y="751825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Tree representation of ASTs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19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5C84D3A-5920-4D28-A5F9-38923C8276D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2595" y="1333467"/>
            <a:ext cx="9213930" cy="39529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053302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726" y="527557"/>
            <a:ext cx="6267594" cy="580808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Who, when/where, and what?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5726" y="1514147"/>
            <a:ext cx="8355473" cy="4652973"/>
          </a:xfrm>
        </p:spPr>
        <p:txBody>
          <a:bodyPr>
            <a:normAutofit lnSpcReduction="10000"/>
          </a:bodyPr>
          <a:lstStyle/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Who are we?</a:t>
            </a: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Lecturer</a:t>
            </a: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Saeed Parsa</a:t>
            </a: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Associate Professor in IUST</a:t>
            </a: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Research Area: Software Engineering, Software Testing, Software Debugging, Reverse Engineering, etc.</a:t>
            </a: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Email: </a:t>
            </a: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  <a:hlinkClick r:id="rId2"/>
              </a:rPr>
              <a:t>parsa@iust.ac.ir</a:t>
            </a: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More Information:</a:t>
            </a:r>
          </a:p>
          <a:p>
            <a:pPr marL="1714500" lvl="3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  <a:hlinkClick r:id="rId3"/>
              </a:rPr>
              <a:t>http://parsa.iust.ac.ir/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1257300" lvl="2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Slide Share</a:t>
            </a:r>
          </a:p>
          <a:p>
            <a:pPr marL="1714500" lvl="3" indent="-342900" algn="l">
              <a:lnSpc>
                <a:spcPct val="10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2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  <a:hlinkClick r:id="rId4"/>
              </a:rPr>
              <a:t>https://www.slideshare.net/SaeedParsa</a:t>
            </a:r>
            <a:endParaRPr lang="en-US" sz="22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5"/>
            <a:ext cx="6461760" cy="3352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18320" y="1455654"/>
            <a:ext cx="1807667" cy="2088805"/>
          </a:xfrm>
          <a:prstGeom prst="ellipse">
            <a:avLst/>
          </a:prstGeom>
          <a:ln w="63500" cap="rnd">
            <a:noFill/>
          </a:ln>
          <a:effectLst>
            <a:outerShdw blurRad="107950" dist="12700" dir="5400000" algn="ctr">
              <a:srgbClr val="000000"/>
            </a:outerShdw>
          </a:effectLst>
          <a:scene3d>
            <a:camera prst="orthographicFront">
              <a:rot lat="0" lon="0" rev="0"/>
            </a:camera>
            <a:lightRig rig="soft" dir="t">
              <a:rot lat="0" lon="0" rev="0"/>
            </a:lightRig>
          </a:scene3d>
          <a:sp3d contourW="44450" prstMaterial="matte">
            <a:bevelT w="63500" h="63500" prst="artDeco"/>
            <a:contourClr>
              <a:srgbClr val="FFFFFF"/>
            </a:contourClr>
          </a:sp3d>
        </p:spPr>
      </p:pic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8944995-CC8F-4310-BF3A-45E243D9F54F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88679378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96327" y="714851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Binary Tree representation of ASTs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7A70332-4D7F-49A7-A03A-61F253BE8E7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5506" y="1565690"/>
            <a:ext cx="9699644" cy="4311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80222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20127" y="74941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Binary tree representation of ASTs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D1A9119-692C-49DD-B84B-20FFB74AA5C9}"/>
              </a:ext>
            </a:extLst>
          </p:cNvPr>
          <p:cNvGrpSpPr/>
          <p:nvPr/>
        </p:nvGrpSpPr>
        <p:grpSpPr>
          <a:xfrm>
            <a:off x="1238248" y="1526677"/>
            <a:ext cx="6438900" cy="1952625"/>
            <a:chOff x="1457326" y="2066925"/>
            <a:chExt cx="6438900" cy="2380297"/>
          </a:xfrm>
        </p:grpSpPr>
        <p:grpSp>
          <p:nvGrpSpPr>
            <p:cNvPr id="30" name="Group 29">
              <a:extLst>
                <a:ext uri="{FF2B5EF4-FFF2-40B4-BE49-F238E27FC236}">
                  <a16:creationId xmlns:a16="http://schemas.microsoft.com/office/drawing/2014/main" id="{63B3FDA1-0184-429F-A622-CC6AA841D2D7}"/>
                </a:ext>
              </a:extLst>
            </p:cNvPr>
            <p:cNvGrpSpPr/>
            <p:nvPr/>
          </p:nvGrpSpPr>
          <p:grpSpPr>
            <a:xfrm>
              <a:off x="1457326" y="2066925"/>
              <a:ext cx="6438900" cy="2380297"/>
              <a:chOff x="1457326" y="2066925"/>
              <a:chExt cx="6438900" cy="2380297"/>
            </a:xfrm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grpSpPr>
          <p:grpSp>
            <p:nvGrpSpPr>
              <p:cNvPr id="16" name="Group 15">
                <a:extLst>
                  <a:ext uri="{FF2B5EF4-FFF2-40B4-BE49-F238E27FC236}">
                    <a16:creationId xmlns:a16="http://schemas.microsoft.com/office/drawing/2014/main" id="{E473E43C-B150-48D4-9F85-425067274072}"/>
                  </a:ext>
                </a:extLst>
              </p:cNvPr>
              <p:cNvGrpSpPr/>
              <p:nvPr/>
            </p:nvGrpSpPr>
            <p:grpSpPr>
              <a:xfrm>
                <a:off x="1457326" y="2066925"/>
                <a:ext cx="2228850" cy="532447"/>
                <a:chOff x="1457326" y="2066925"/>
                <a:chExt cx="2228850" cy="532447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66EAB7B8-A108-467F-AF6D-4867B6589902}"/>
                    </a:ext>
                  </a:extLst>
                </p:cNvPr>
                <p:cNvSpPr/>
                <p:nvPr/>
              </p:nvSpPr>
              <p:spPr>
                <a:xfrm>
                  <a:off x="1457326" y="2066925"/>
                  <a:ext cx="2228850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 dirty="0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A18A829B-DE42-44FF-A1E7-327CDA6FE570}"/>
                    </a:ext>
                  </a:extLst>
                </p:cNvPr>
                <p:cNvSpPr/>
                <p:nvPr/>
              </p:nvSpPr>
              <p:spPr>
                <a:xfrm>
                  <a:off x="2247901" y="2066925"/>
                  <a:ext cx="676274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3227355-A889-44B2-A5BC-A8CE60650D7F}"/>
                  </a:ext>
                </a:extLst>
              </p:cNvPr>
              <p:cNvGrpSpPr/>
              <p:nvPr/>
            </p:nvGrpSpPr>
            <p:grpSpPr>
              <a:xfrm>
                <a:off x="5667376" y="2066925"/>
                <a:ext cx="2228850" cy="532447"/>
                <a:chOff x="1457326" y="2066925"/>
                <a:chExt cx="2228850" cy="532447"/>
              </a:xfrm>
            </p:grpSpPr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86C97796-A395-4CF2-BB6A-89668F8874F6}"/>
                    </a:ext>
                  </a:extLst>
                </p:cNvPr>
                <p:cNvSpPr/>
                <p:nvPr/>
              </p:nvSpPr>
              <p:spPr>
                <a:xfrm>
                  <a:off x="1457326" y="2066925"/>
                  <a:ext cx="2228850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19" name="Rectangle 18">
                  <a:extLst>
                    <a:ext uri="{FF2B5EF4-FFF2-40B4-BE49-F238E27FC236}">
                      <a16:creationId xmlns:a16="http://schemas.microsoft.com/office/drawing/2014/main" id="{FEBCAC40-620C-42A1-A5D7-F0C61CBFD20C}"/>
                    </a:ext>
                  </a:extLst>
                </p:cNvPr>
                <p:cNvSpPr/>
                <p:nvPr/>
              </p:nvSpPr>
              <p:spPr>
                <a:xfrm>
                  <a:off x="2247901" y="2066925"/>
                  <a:ext cx="676274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BAACC9F3-6EB1-4E9E-B7F8-6424CAFE3313}"/>
                  </a:ext>
                </a:extLst>
              </p:cNvPr>
              <p:cNvGrpSpPr/>
              <p:nvPr/>
            </p:nvGrpSpPr>
            <p:grpSpPr>
              <a:xfrm>
                <a:off x="1457326" y="3914775"/>
                <a:ext cx="2228850" cy="532447"/>
                <a:chOff x="1457326" y="2066925"/>
                <a:chExt cx="2228850" cy="532447"/>
              </a:xfrm>
            </p:grpSpPr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437FFCC2-53AF-4F7A-BAF7-584196674387}"/>
                    </a:ext>
                  </a:extLst>
                </p:cNvPr>
                <p:cNvSpPr/>
                <p:nvPr/>
              </p:nvSpPr>
              <p:spPr>
                <a:xfrm>
                  <a:off x="1457326" y="2066925"/>
                  <a:ext cx="2228850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410DD3E-3E13-4417-A7F8-C7B617175041}"/>
                    </a:ext>
                  </a:extLst>
                </p:cNvPr>
                <p:cNvSpPr/>
                <p:nvPr/>
              </p:nvSpPr>
              <p:spPr>
                <a:xfrm>
                  <a:off x="2247901" y="2066925"/>
                  <a:ext cx="676274" cy="532447"/>
                </a:xfrm>
                <a:prstGeom prst="rect">
                  <a:avLst/>
                </a:prstGeom>
                <a:ln>
                  <a:solidFill>
                    <a:srgbClr val="FF9999"/>
                  </a:solidFill>
                </a:ln>
              </p:spPr>
              <p:style>
                <a:lnRef idx="2">
                  <a:schemeClr val="accent6"/>
                </a:lnRef>
                <a:fillRef idx="1">
                  <a:schemeClr val="lt1"/>
                </a:fillRef>
                <a:effectRef idx="0">
                  <a:schemeClr val="accent6"/>
                </a:effectRef>
                <a:fontRef idx="minor">
                  <a:schemeClr val="dk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cxnSp>
            <p:nvCxnSpPr>
              <p:cNvPr id="24" name="Straight Arrow Connector 23">
                <a:extLst>
                  <a:ext uri="{FF2B5EF4-FFF2-40B4-BE49-F238E27FC236}">
                    <a16:creationId xmlns:a16="http://schemas.microsoft.com/office/drawing/2014/main" id="{21859962-27F7-4DCD-AF73-4D45EDEC9366}"/>
                  </a:ext>
                </a:extLst>
              </p:cNvPr>
              <p:cNvCxnSpPr>
                <a:endCxn id="18" idx="1"/>
              </p:cNvCxnSpPr>
              <p:nvPr/>
            </p:nvCxnSpPr>
            <p:spPr>
              <a:xfrm flipV="1">
                <a:off x="3238500" y="2333149"/>
                <a:ext cx="2428876" cy="19526"/>
              </a:xfrm>
              <a:prstGeom prst="straightConnector1">
                <a:avLst/>
              </a:prstGeom>
              <a:ln>
                <a:solidFill>
                  <a:srgbClr val="FF9999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713DA1E8-2F7E-406A-82C5-D577156A289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81275" y="2371725"/>
                <a:ext cx="0" cy="1552575"/>
              </a:xfrm>
              <a:prstGeom prst="straightConnector1">
                <a:avLst/>
              </a:prstGeom>
              <a:ln>
                <a:solidFill>
                  <a:srgbClr val="FF9999"/>
                </a:solidFill>
                <a:tailEnd type="triangle"/>
              </a:ln>
            </p:spPr>
            <p:style>
              <a:lnRef idx="2">
                <a:schemeClr val="accent6"/>
              </a:lnRef>
              <a:fillRef idx="0">
                <a:schemeClr val="accent6"/>
              </a:fillRef>
              <a:effectRef idx="1">
                <a:schemeClr val="accent6"/>
              </a:effectRef>
              <a:fontRef idx="minor">
                <a:schemeClr val="tx1"/>
              </a:fontRef>
            </p:style>
          </p:cxnSp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0A20D1-8F54-4B21-B385-9F0B9556F06C}"/>
                </a:ext>
              </a:extLst>
            </p:cNvPr>
            <p:cNvSpPr txBox="1"/>
            <p:nvPr/>
          </p:nvSpPr>
          <p:spPr>
            <a:xfrm>
              <a:off x="4038599" y="2066925"/>
              <a:ext cx="1485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First Brother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2E869BDE-C5C6-4920-BE0F-432E7F601176}"/>
                </a:ext>
              </a:extLst>
            </p:cNvPr>
            <p:cNvSpPr txBox="1"/>
            <p:nvPr/>
          </p:nvSpPr>
          <p:spPr>
            <a:xfrm>
              <a:off x="2095501" y="3040618"/>
              <a:ext cx="148589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0070C0"/>
                  </a:solidFill>
                </a:rPr>
                <a:t>First Child</a:t>
              </a:r>
            </a:p>
          </p:txBody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id="{324AD534-F0BA-40B9-9E86-50A34837D102}"/>
              </a:ext>
            </a:extLst>
          </p:cNvPr>
          <p:cNvSpPr txBox="1"/>
          <p:nvPr/>
        </p:nvSpPr>
        <p:spPr>
          <a:xfrm>
            <a:off x="790573" y="3932279"/>
            <a:ext cx="6096000" cy="26468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Typedef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{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fa-IR" sz="2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</a:t>
            </a:r>
            <a:r>
              <a:rPr lang="fa-IR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union value {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enum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symbols operator; char operand[10], }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2800" dirty="0">
                <a:effectLst/>
                <a:latin typeface="B Zar" panose="00000400000000000000" pitchFamily="2" charset="-78"/>
                <a:ea typeface="SimSun" panose="02010600030101010101" pitchFamily="2" charset="-122"/>
                <a:cs typeface="Zar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child;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2800" dirty="0">
                <a:effectLst/>
                <a:latin typeface="B Zar" panose="00000400000000000000" pitchFamily="2" charset="-78"/>
                <a:ea typeface="SimSun" panose="02010600030101010101" pitchFamily="2" charset="-122"/>
                <a:cs typeface="Zar"/>
              </a:rPr>
              <a:t>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brother;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}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" rtl="1"/>
            <a:r>
              <a:rPr lang="fa-IR" sz="2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 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5CF85259-7233-4047-881A-1682F3807EE0}"/>
              </a:ext>
            </a:extLst>
          </p:cNvPr>
          <p:cNvSpPr txBox="1"/>
          <p:nvPr/>
        </p:nvSpPr>
        <p:spPr>
          <a:xfrm>
            <a:off x="5419721" y="2382575"/>
            <a:ext cx="4514854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class </a:t>
            </a:r>
            <a:r>
              <a:rPr lang="en-US" sz="2000" dirty="0" err="1"/>
              <a:t>treeNode</a:t>
            </a:r>
            <a:r>
              <a:rPr lang="en-US" sz="2000" dirty="0"/>
              <a:t> :</a:t>
            </a:r>
          </a:p>
          <a:p>
            <a:r>
              <a:rPr lang="en-US" sz="2000" dirty="0"/>
              <a:t>    def __</a:t>
            </a:r>
            <a:r>
              <a:rPr lang="en-US" sz="2000" dirty="0" err="1"/>
              <a:t>init</a:t>
            </a:r>
            <a:r>
              <a:rPr lang="en-US" sz="2000" dirty="0"/>
              <a:t>__(self, value, child, brother):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self.value</a:t>
            </a:r>
            <a:r>
              <a:rPr lang="en-US" sz="2000" dirty="0"/>
              <a:t> = value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self.child</a:t>
            </a:r>
            <a:r>
              <a:rPr lang="en-US" sz="2000" dirty="0"/>
              <a:t> = child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self.brother</a:t>
            </a:r>
            <a:r>
              <a:rPr lang="en-US" sz="2000" dirty="0"/>
              <a:t> = brother</a:t>
            </a:r>
          </a:p>
        </p:txBody>
      </p:sp>
    </p:spTree>
    <p:extLst>
      <p:ext uri="{BB962C8B-B14F-4D97-AF65-F5344CB8AC3E}">
        <p14:creationId xmlns:p14="http://schemas.microsoft.com/office/powerpoint/2010/main" val="423583386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10585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Binary t</a:t>
            </a:r>
            <a:r>
              <a:rPr kumimoji="0" lang="en-US" sz="3600" i="0" u="none" strike="noStrike" kern="1200" normalizeH="0" baseline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ree</a:t>
            </a: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 representation of ASTs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22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pic>
        <p:nvPicPr>
          <p:cNvPr id="60" name="Picture 59">
            <a:extLst>
              <a:ext uri="{FF2B5EF4-FFF2-40B4-BE49-F238E27FC236}">
                <a16:creationId xmlns:a16="http://schemas.microsoft.com/office/drawing/2014/main" id="{2D9DCA30-3712-4186-B105-4A087AA0987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13244" y="1866881"/>
            <a:ext cx="6035900" cy="20002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2" name="TextBox 61">
            <a:extLst>
              <a:ext uri="{FF2B5EF4-FFF2-40B4-BE49-F238E27FC236}">
                <a16:creationId xmlns:a16="http://schemas.microsoft.com/office/drawing/2014/main" id="{5407C27A-1620-4F5B-A2C9-D6946CF2BC53}"/>
              </a:ext>
            </a:extLst>
          </p:cNvPr>
          <p:cNvSpPr txBox="1"/>
          <p:nvPr/>
        </p:nvSpPr>
        <p:spPr>
          <a:xfrm>
            <a:off x="1238081" y="1435497"/>
            <a:ext cx="257191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n w="0"/>
                <a:solidFill>
                  <a:srgbClr val="6BA42C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a*(b + c*d)</a:t>
            </a:r>
            <a:endParaRPr lang="en-US" sz="2800" dirty="0">
              <a:ln w="0"/>
              <a:solidFill>
                <a:srgbClr val="6BA42C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75360249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10585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Binary t</a:t>
            </a:r>
            <a:r>
              <a:rPr kumimoji="0" lang="en-US" sz="3600" i="0" u="none" strike="noStrike" kern="1200" normalizeH="0" baseline="0" noProof="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ree</a:t>
            </a:r>
            <a:r>
              <a:rPr kumimoji="0" lang="en-US" sz="36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 representation of ASTs 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23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5407C27A-1620-4F5B-A2C9-D6946CF2BC53}"/>
              </a:ext>
            </a:extLst>
          </p:cNvPr>
          <p:cNvSpPr txBox="1"/>
          <p:nvPr/>
        </p:nvSpPr>
        <p:spPr>
          <a:xfrm>
            <a:off x="1238081" y="1435497"/>
            <a:ext cx="4505494" cy="26776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Case a*(b + c*d)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{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1: a = f(b+1, c-d);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breake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5:  if (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&gt;j)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= </a:t>
            </a:r>
            <a:r>
              <a:rPr lang="en-US" sz="24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i</a:t>
            </a:r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+ b;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default  a=a*b*c;</a:t>
            </a:r>
          </a:p>
          <a:p>
            <a:r>
              <a:rPr lang="en-US" sz="24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}</a:t>
            </a:r>
            <a:endParaRPr lang="en-US" sz="24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90308375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7AE3F-E505-4467-AB50-37818DBD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21181-3494-4948-B0A9-52415BFB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FD61-7908-49C0-B04E-34CD96D8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24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31C761-D591-42D7-B4CC-286F8CBCC5EC}"/>
              </a:ext>
            </a:extLst>
          </p:cNvPr>
          <p:cNvSpPr txBox="1">
            <a:spLocks/>
          </p:cNvSpPr>
          <p:nvPr/>
        </p:nvSpPr>
        <p:spPr>
          <a:xfrm>
            <a:off x="110585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Syntax directed translation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74DD5-79A0-4F11-8B56-71D3FD7A8498}"/>
              </a:ext>
            </a:extLst>
          </p:cNvPr>
          <p:cNvSpPr txBox="1"/>
          <p:nvPr/>
        </p:nvSpPr>
        <p:spPr>
          <a:xfrm>
            <a:off x="1105852" y="1300460"/>
            <a:ext cx="9801226" cy="46888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b="1" i="0" dirty="0">
                <a:solidFill>
                  <a:srgbClr val="202122"/>
                </a:solidFill>
                <a:effectLst/>
              </a:rPr>
              <a:t>Syntax-directed translation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 refers to a method of 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hlinkClick r:id="rId2" tooltip="Compiler"/>
              </a:rPr>
              <a:t>compiler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 implementation where the source language translation is completely driven by the </a:t>
            </a:r>
            <a:r>
              <a:rPr lang="en-US" sz="2200" b="0" i="0" u="none" strike="noStrike" dirty="0">
                <a:solidFill>
                  <a:srgbClr val="0645AD"/>
                </a:solidFill>
                <a:effectLst/>
                <a:hlinkClick r:id="rId3"/>
              </a:rPr>
              <a:t>parser</a:t>
            </a:r>
            <a:r>
              <a:rPr lang="en-US" sz="2200" b="0" i="0" dirty="0">
                <a:solidFill>
                  <a:srgbClr val="202122"/>
                </a:solidFill>
                <a:effectLst/>
              </a:rPr>
              <a:t>.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Syntax-directed translation fundamentally works by adding actions to the productions in a context-free grammar, resulting in a Syntax-Directed Definition (SDD).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Actions are steps or procedures that will be carried out when that production is used in a derivation. 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A grammar specification embedded with actions to be performed is called a syntax-directed translation scheme (sometimes simply called a 'translation scheme’.) </a:t>
            </a:r>
          </a:p>
        </p:txBody>
      </p:sp>
    </p:spTree>
    <p:extLst>
      <p:ext uri="{BB962C8B-B14F-4D97-AF65-F5344CB8AC3E}">
        <p14:creationId xmlns:p14="http://schemas.microsoft.com/office/powerpoint/2010/main" val="33546295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EF07AE3F-E505-4467-AB50-37818DBDC67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FE21181-3494-4948-B0A9-52415BFBCA6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8E1FD61-7908-49C0-B04E-34CD96D856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25</a:t>
            </a:fld>
            <a:endParaRPr lang="en-US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A631C761-D591-42D7-B4CC-286F8CBCC5EC}"/>
              </a:ext>
            </a:extLst>
          </p:cNvPr>
          <p:cNvSpPr txBox="1">
            <a:spLocks/>
          </p:cNvSpPr>
          <p:nvPr/>
        </p:nvSpPr>
        <p:spPr>
          <a:xfrm>
            <a:off x="110585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Syntax directed translation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1774DD5-79A0-4F11-8B56-71D3FD7A8498}"/>
              </a:ext>
            </a:extLst>
          </p:cNvPr>
          <p:cNvSpPr txBox="1"/>
          <p:nvPr/>
        </p:nvSpPr>
        <p:spPr>
          <a:xfrm>
            <a:off x="990600" y="1262360"/>
            <a:ext cx="9801226" cy="18942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Each symbol in the grammar can have an attribute, which is a value that is to be associated with the symbol. </a:t>
            </a:r>
          </a:p>
          <a:p>
            <a:pPr marL="342900" indent="-34290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/>
              <a:t>Common attributes could include a variable type, the value of an expression, etc. Given a symbol X, with an attribute t, that attribute is referred to as X.t</a:t>
            </a:r>
          </a:p>
        </p:txBody>
      </p:sp>
    </p:spTree>
    <p:extLst>
      <p:ext uri="{BB962C8B-B14F-4D97-AF65-F5344CB8AC3E}">
        <p14:creationId xmlns:p14="http://schemas.microsoft.com/office/powerpoint/2010/main" val="7652176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89D5E49-B52E-4C1D-BFC0-231580977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7A1358-3CA2-4781-A0BF-A61AB2462BA1}" type="datetime2">
              <a:rPr lang="en-US" smtClean="0"/>
              <a:t>Monday, June 7, 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B96C579-531D-4E92-90E9-B51416B41A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A7A29B-07CA-4F46-95C2-91D1268376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456C15F-BC84-49F9-B70E-0BFA26D3EA89}" type="slidenum">
              <a:rPr lang="en-US" smtClean="0"/>
              <a:t>26</a:t>
            </a:fld>
            <a:endParaRPr lang="en-US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809BED9E-9CA9-4DFF-8A9E-EEE6992403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3274467"/>
              </p:ext>
            </p:extLst>
          </p:nvPr>
        </p:nvGraphicFramePr>
        <p:xfrm>
          <a:off x="1111582" y="1465193"/>
          <a:ext cx="4518656" cy="3153246"/>
        </p:xfrm>
        <a:graphic>
          <a:graphicData uri="http://schemas.openxmlformats.org/drawingml/2006/table">
            <a:tbl>
              <a:tblPr/>
              <a:tblGrid>
                <a:gridCol w="1282297">
                  <a:extLst>
                    <a:ext uri="{9D8B030D-6E8A-4147-A177-3AD203B41FA5}">
                      <a16:colId xmlns:a16="http://schemas.microsoft.com/office/drawing/2014/main" val="2778110803"/>
                    </a:ext>
                  </a:extLst>
                </a:gridCol>
                <a:gridCol w="3236359">
                  <a:extLst>
                    <a:ext uri="{9D8B030D-6E8A-4147-A177-3AD203B41FA5}">
                      <a16:colId xmlns:a16="http://schemas.microsoft.com/office/drawing/2014/main" val="2993995055"/>
                    </a:ext>
                  </a:extLst>
                </a:gridCol>
              </a:tblGrid>
              <a:tr h="260033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Production</a:t>
                      </a:r>
                    </a:p>
                  </a:txBody>
                  <a:tcPr marL="46434" marR="46434" marT="46434" marB="46434">
                    <a:lnL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Semantic Rules</a:t>
                      </a:r>
                    </a:p>
                  </a:txBody>
                  <a:tcPr marL="46434" marR="46434" marT="46434" marB="46434">
                    <a:lnL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00A676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C7CCB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13964547"/>
                  </a:ext>
                </a:extLst>
              </a:tr>
              <a:tr h="229076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S → E $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 printE.VAL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0293012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→ E + E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{E.VAL := E.VAL + E.VAL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00176510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→ E * E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{E.VAL := E.VAL * E.VAL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20342353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→ (E)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{E.VAL := E.VAL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05303461"/>
                  </a:ext>
                </a:extLst>
              </a:tr>
              <a:tr h="396240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E → I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{E.VAL := I.VAL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252816"/>
                  </a:ext>
                </a:extLst>
              </a:tr>
              <a:tr h="430287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→ I digit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{I.VAL := 10 * I.VAL + LEXVAL 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FF1EB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689004958"/>
                  </a:ext>
                </a:extLst>
              </a:tr>
              <a:tr h="373619"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I → digit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t"/>
                      <a:r>
                        <a:rPr lang="en-US" sz="2000" dirty="0">
                          <a:solidFill>
                            <a:srgbClr val="000000"/>
                          </a:solidFill>
                          <a:effectLst/>
                          <a:latin typeface="+mn-lt"/>
                        </a:rPr>
                        <a:t>{ I.VAL:= LEXVAL}</a:t>
                      </a:r>
                    </a:p>
                  </a:txBody>
                  <a:tcPr marL="30956" marR="30956" marT="30956" marB="30956">
                    <a:lnL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rgbClr val="C7CCBE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FF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0235140"/>
                  </a:ext>
                </a:extLst>
              </a:tr>
            </a:tbl>
          </a:graphicData>
        </a:graphic>
      </p:graphicFrame>
      <p:sp>
        <p:nvSpPr>
          <p:cNvPr id="6" name="Rectangle 1">
            <a:extLst>
              <a:ext uri="{FF2B5EF4-FFF2-40B4-BE49-F238E27FC236}">
                <a16:creationId xmlns:a16="http://schemas.microsoft.com/office/drawing/2014/main" id="{7A7C1014-EF2E-4107-B7DF-FD2DEDFC59F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11582" y="581967"/>
            <a:ext cx="6196012" cy="584775"/>
          </a:xfrm>
          <a:prstGeom prst="rect">
            <a:avLst/>
          </a:prstGeom>
          <a:solidFill>
            <a:srgbClr val="FFFFFF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  <a:ea typeface="+mj-ea"/>
                <a:cs typeface="+mj-cs"/>
              </a:rPr>
              <a:t>Parse tree for SDT</a:t>
            </a:r>
            <a:endParaRPr kumimoji="0" lang="en-US" altLang="en-US" sz="3200" b="0" i="0" u="none" strike="noStrike" cap="none" normalizeH="0" baseline="0" dirty="0">
              <a:ln>
                <a:noFill/>
              </a:ln>
              <a:solidFill>
                <a:srgbClr val="610B38"/>
              </a:solidFill>
              <a:effectLst/>
              <a:latin typeface="erdana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FFDE90B-8E29-4F34-A525-B1B8CBBAF6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30238" y="1465193"/>
            <a:ext cx="4873226" cy="4810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50408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115377" y="65224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AST Class in CPP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27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3C7F7-400E-4593-B72A-DDD69A77CFAC}"/>
              </a:ext>
            </a:extLst>
          </p:cNvPr>
          <p:cNvSpPr txBox="1"/>
          <p:nvPr/>
        </p:nvSpPr>
        <p:spPr>
          <a:xfrm>
            <a:off x="1172527" y="1276499"/>
            <a:ext cx="10106025" cy="480131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class AST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{    private: 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*root;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public: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AST( ){ root = NULL; }</a:t>
            </a:r>
          </a:p>
          <a:p>
            <a:pPr indent="252095" algn="l" rtl="0"/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MakeNode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enum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symbols op,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,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br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{ struct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*node = new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 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node-&gt;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value.operator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= op; node-&gt;child =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ch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 node-&gt;brother =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br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if ( !root ) root = node;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return node; }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</a:t>
            </a:r>
          </a:p>
          <a:p>
            <a:pPr indent="252095" algn="l" rtl="0"/>
            <a:r>
              <a:rPr lang="en-US" dirty="0"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MakeNode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(char *op,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ch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, struct 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</a:t>
            </a:r>
            <a:r>
              <a:rPr lang="en-US" sz="1800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br</a:t>
            </a:r>
            <a:r>
              <a:rPr lang="en-US" sz="1800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)</a:t>
            </a:r>
            <a:endParaRPr lang="en-US" sz="1800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{ struct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*node = new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 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Strcopy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(node-&gt;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value.operand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, op); node-&gt;child =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ch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 node-&gt;brother= </a:t>
            </a:r>
            <a:r>
              <a:rPr lang="en-US" dirty="0" err="1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br</a:t>
            </a:r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if ( !root ) root = node;</a:t>
            </a:r>
            <a:endParaRPr lang="en-US" dirty="0"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lvl="1" indent="252095"/>
            <a:r>
              <a:rPr lang="en-US" dirty="0"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return node; }</a:t>
            </a:r>
          </a:p>
        </p:txBody>
      </p:sp>
    </p:spTree>
    <p:extLst>
      <p:ext uri="{BB962C8B-B14F-4D97-AF65-F5344CB8AC3E}">
        <p14:creationId xmlns:p14="http://schemas.microsoft.com/office/powerpoint/2010/main" val="37943265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77277" y="66176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AST Class in CPP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28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3C7F7-400E-4593-B72A-DDD69A77CFAC}"/>
              </a:ext>
            </a:extLst>
          </p:cNvPr>
          <p:cNvSpPr txBox="1"/>
          <p:nvPr/>
        </p:nvSpPr>
        <p:spPr>
          <a:xfrm>
            <a:off x="1276350" y="1486049"/>
            <a:ext cx="10086974" cy="51090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indent="252095" algn="l" rtl="0"/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MakeLeaf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(char *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val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)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{ 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*node = new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; 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Strcopy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(node-&gt;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value.operand,val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); node-&gt;child = node-&gt;brother= NULL;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if ( !root ) root = node;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>
              <a:spcAft>
                <a:spcPts val="1200"/>
              </a:spcAft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return node; }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void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AddChild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 father, 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* child)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{ 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*node;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node = father-&gt;child; 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if(!node) {father-&gt;child = child; return;}  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while( node-&gt;brother ) node := node-&gt;brother;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>
              <a:spcAft>
                <a:spcPts val="1200"/>
              </a:spcAft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node-&gt;brother = child; }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void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AddBrother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(struct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  b, 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* brother)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{ struct </a:t>
            </a:r>
            <a:r>
              <a:rPr lang="en-US" sz="1800" dirty="0" err="1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TreeNode</a:t>
            </a: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*node;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node = b;   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while( node-&gt;brother ) node := node-&gt;brother;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      node-&gt;brother = brother; }</a:t>
            </a:r>
            <a:endParaRPr lang="en-US" sz="1800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l" rtl="0"/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ea typeface="SimSun" panose="02010600030101010101" pitchFamily="2" charset="-122"/>
                <a:cs typeface="B Zar" panose="00000400000000000000" pitchFamily="2" charset="-78"/>
              </a:rPr>
              <a:t>  }; //End of AST</a:t>
            </a:r>
            <a:r>
              <a:rPr lang="en-US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</a:rPr>
              <a:t>           </a:t>
            </a:r>
          </a:p>
        </p:txBody>
      </p:sp>
    </p:spTree>
    <p:extLst>
      <p:ext uri="{BB962C8B-B14F-4D97-AF65-F5344CB8AC3E}">
        <p14:creationId xmlns:p14="http://schemas.microsoft.com/office/powerpoint/2010/main" val="32684037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29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3363917" y="2967335"/>
            <a:ext cx="5464188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2.1 ANTLR Listener</a:t>
            </a:r>
          </a:p>
        </p:txBody>
      </p:sp>
    </p:spTree>
    <p:extLst>
      <p:ext uri="{BB962C8B-B14F-4D97-AF65-F5344CB8AC3E}">
        <p14:creationId xmlns:p14="http://schemas.microsoft.com/office/powerpoint/2010/main" val="39073817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000" r="-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DC1413E-F401-4B96-BD82-1398516A44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57C1909-AED0-40C8-A95B-BB75F315690E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644FBEC-17D6-4591-B524-0C94E404F0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06220BB-86FF-484B-B14B-1522B1EED7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1119973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30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15377" y="594678"/>
            <a:ext cx="321849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ANTLR Listener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09D0A-CCF0-41DC-BE06-912B8A32055F}"/>
              </a:ext>
            </a:extLst>
          </p:cNvPr>
          <p:cNvSpPr txBox="1"/>
          <p:nvPr/>
        </p:nvSpPr>
        <p:spPr>
          <a:xfrm>
            <a:off x="1295400" y="2028825"/>
            <a:ext cx="5648325" cy="328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FCF0-88BD-4B44-BC6C-5315BE6A6F1E}"/>
              </a:ext>
            </a:extLst>
          </p:cNvPr>
          <p:cNvSpPr txBox="1"/>
          <p:nvPr/>
        </p:nvSpPr>
        <p:spPr>
          <a:xfrm>
            <a:off x="1115377" y="1338897"/>
            <a:ext cx="9504998" cy="49244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0093"/>
                </a:solidFill>
              </a:rPr>
              <a:t>What?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Listener is a class that is automatically generated by ANTLR4.8 jar for a given grammar, G.g4, and has entry and exit methods for each of the grammar rules. </a:t>
            </a:r>
          </a:p>
          <a:p>
            <a:pPr marL="742950" lvl="1" indent="-28575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While the recursive descent parser, parses the tree, when it first invokes a non-terminal symbol, N, it invokes the method,  </a:t>
            </a:r>
            <a:r>
              <a:rPr lang="en-US" sz="2400" dirty="0" err="1"/>
              <a:t>enterN</a:t>
            </a:r>
            <a:r>
              <a:rPr lang="en-US" sz="2400" dirty="0"/>
              <a:t>(), and when it returns to N, in a depth-first traversal of the parse tree, it invokes the </a:t>
            </a:r>
            <a:r>
              <a:rPr lang="en-US" sz="2400" dirty="0" err="1"/>
              <a:t>exitN</a:t>
            </a:r>
            <a:r>
              <a:rPr lang="en-US" sz="2400" dirty="0"/>
              <a:t>() method</a:t>
            </a:r>
          </a:p>
          <a:p>
            <a:pPr marL="285750" indent="-28575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0093"/>
                </a:solidFill>
              </a:rPr>
              <a:t>Why ?</a:t>
            </a:r>
          </a:p>
          <a:p>
            <a:pPr marL="800100" lvl="1" indent="-342900" algn="just">
              <a:spcAft>
                <a:spcPts val="1200"/>
              </a:spcAft>
              <a:buFont typeface="Wingdings" panose="05000000000000000000" pitchFamily="2" charset="2"/>
              <a:buChar char="v"/>
            </a:pPr>
            <a:r>
              <a:rPr lang="en-US" sz="2400" dirty="0"/>
              <a:t>To take any desired action while walking through the parse tree.</a:t>
            </a:r>
          </a:p>
          <a:p>
            <a:pPr marL="342900" indent="-342900" algn="just">
              <a:spcAft>
                <a:spcPts val="12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D60093"/>
                </a:solidFill>
              </a:rPr>
              <a:t>How to use Listener ?</a:t>
            </a:r>
          </a:p>
        </p:txBody>
      </p:sp>
    </p:spTree>
    <p:extLst>
      <p:ext uri="{BB962C8B-B14F-4D97-AF65-F5344CB8AC3E}">
        <p14:creationId xmlns:p14="http://schemas.microsoft.com/office/powerpoint/2010/main" val="169629747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6/9/2021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31</a:t>
            </a:fld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09D0A-CCF0-41DC-BE06-912B8A32055F}"/>
              </a:ext>
            </a:extLst>
          </p:cNvPr>
          <p:cNvSpPr txBox="1"/>
          <p:nvPr/>
        </p:nvSpPr>
        <p:spPr>
          <a:xfrm>
            <a:off x="1295400" y="2028825"/>
            <a:ext cx="5648325" cy="328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FCF0-88BD-4B44-BC6C-5315BE6A6F1E}"/>
              </a:ext>
            </a:extLst>
          </p:cNvPr>
          <p:cNvSpPr txBox="1"/>
          <p:nvPr/>
        </p:nvSpPr>
        <p:spPr>
          <a:xfrm>
            <a:off x="1114424" y="1317396"/>
            <a:ext cx="9496425" cy="46825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en-US" sz="2400" dirty="0"/>
              <a:t>Define two attributes, </a:t>
            </a:r>
            <a:r>
              <a:rPr lang="en-US" sz="2400" dirty="0" err="1">
                <a:sym typeface="Symbol" panose="05050102010706020507" pitchFamily="18" charset="2"/>
              </a:rPr>
              <a:t>value_attr</a:t>
            </a:r>
            <a:r>
              <a:rPr lang="en-US" sz="2400" dirty="0">
                <a:sym typeface="Symbol" panose="05050102010706020507" pitchFamily="18" charset="2"/>
              </a:rPr>
              <a:t>, </a:t>
            </a:r>
            <a:r>
              <a:rPr lang="en-US" sz="2400" dirty="0" err="1">
                <a:sym typeface="Symbol" panose="05050102010706020507" pitchFamily="18" charset="2"/>
              </a:rPr>
              <a:t>type_attr</a:t>
            </a:r>
            <a:r>
              <a:rPr lang="en-US" sz="2400" dirty="0">
                <a:sym typeface="Symbol" panose="05050102010706020507" pitchFamily="18" charset="2"/>
              </a:rPr>
              <a:t>,</a:t>
            </a:r>
            <a:r>
              <a:rPr lang="en-US" sz="2400" dirty="0"/>
              <a:t> for each non-terminal definition in the grammar:</a:t>
            </a:r>
          </a:p>
          <a:p>
            <a:pPr lvl="1" algn="just">
              <a:lnSpc>
                <a:spcPct val="130000"/>
              </a:lnSpc>
            </a:pPr>
            <a:r>
              <a:rPr lang="en-US" sz="2400" dirty="0" err="1"/>
              <a:t>eg.</a:t>
            </a:r>
            <a:r>
              <a:rPr lang="en-US" sz="2400" dirty="0"/>
              <a:t>  e : e ‘+’ t | e ‘–’ t | t;  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/>
              <a:t>  </a:t>
            </a:r>
            <a:r>
              <a:rPr lang="en-US" sz="2400" dirty="0">
                <a:sym typeface="Symbol" panose="05050102010706020507" pitchFamily="18" charset="2"/>
              </a:rPr>
              <a:t> e [ returns </a:t>
            </a:r>
            <a:r>
              <a:rPr lang="en-US" sz="2400" dirty="0" err="1">
                <a:sym typeface="Symbol" panose="05050102010706020507" pitchFamily="18" charset="2"/>
              </a:rPr>
              <a:t>value_attr</a:t>
            </a:r>
            <a:r>
              <a:rPr lang="en-US" sz="2400" dirty="0">
                <a:sym typeface="Symbol" panose="05050102010706020507" pitchFamily="18" charset="2"/>
              </a:rPr>
              <a:t>, </a:t>
            </a:r>
            <a:r>
              <a:rPr lang="en-US" sz="2400" dirty="0" err="1">
                <a:sym typeface="Symbol" panose="05050102010706020507" pitchFamily="18" charset="2"/>
              </a:rPr>
              <a:t>type_attr</a:t>
            </a:r>
            <a:r>
              <a:rPr lang="en-US" sz="2400" dirty="0">
                <a:sym typeface="Symbol" panose="05050102010706020507" pitchFamily="18" charset="2"/>
              </a:rPr>
              <a:t> ] : </a:t>
            </a:r>
            <a:r>
              <a:rPr lang="en-US" sz="2400" dirty="0"/>
              <a:t>e ‘+’ t | e ‘–’ t | t;</a:t>
            </a:r>
            <a:r>
              <a:rPr lang="en-US" sz="2400" dirty="0">
                <a:sym typeface="Symbol" panose="05050102010706020507" pitchFamily="18" charset="2"/>
              </a:rPr>
              <a:t> </a:t>
            </a:r>
            <a:endParaRPr lang="en-US" sz="2400" dirty="0"/>
          </a:p>
          <a:p>
            <a:pPr marL="457200" indent="-457200" algn="just">
              <a:lnSpc>
                <a:spcPct val="130000"/>
              </a:lnSpc>
              <a:spcAft>
                <a:spcPts val="1200"/>
              </a:spcAft>
              <a:buAutoNum type="arabicPeriod"/>
            </a:pPr>
            <a:r>
              <a:rPr lang="en-US" sz="2400" dirty="0"/>
              <a:t> Use ANTLR4.8 to generate parser, </a:t>
            </a:r>
            <a:r>
              <a:rPr lang="en-US" sz="2400" dirty="0" err="1"/>
              <a:t>lexer</a:t>
            </a:r>
            <a:r>
              <a:rPr lang="en-US" sz="2400" dirty="0"/>
              <a:t> and </a:t>
            </a:r>
            <a:r>
              <a:rPr lang="en-US" sz="2400" dirty="0" err="1"/>
              <a:t>listner</a:t>
            </a:r>
            <a:r>
              <a:rPr lang="en-US" sz="2400" dirty="0"/>
              <a:t> classes, named Glistener.py, Gparser.py and Glistener.py for the grammar G.</a:t>
            </a:r>
          </a:p>
          <a:p>
            <a:pPr marL="457200" indent="-457200" algn="just">
              <a:lnSpc>
                <a:spcPct val="130000"/>
              </a:lnSpc>
              <a:buAutoNum type="arabicPeriod"/>
            </a:pPr>
            <a:r>
              <a:rPr lang="en-US" sz="2400" dirty="0"/>
              <a:t> Define your Listener, </a:t>
            </a:r>
            <a:r>
              <a:rPr lang="en-US" sz="2400" dirty="0" err="1"/>
              <a:t>myGrammmarListener</a:t>
            </a:r>
            <a:r>
              <a:rPr lang="en-US" sz="2400" dirty="0"/>
              <a:t>, as a subclass of the Listener, </a:t>
            </a:r>
            <a:r>
              <a:rPr lang="en-US" sz="2400" dirty="0" err="1"/>
              <a:t>grammarNameListener</a:t>
            </a:r>
            <a:r>
              <a:rPr lang="en-US" sz="2400" dirty="0"/>
              <a:t>, generated by ANTLR.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 err="1"/>
              <a:t>Eg.</a:t>
            </a:r>
            <a:r>
              <a:rPr lang="en-US" sz="2400" dirty="0"/>
              <a:t> class </a:t>
            </a:r>
            <a:r>
              <a:rPr lang="en-US" sz="2400" dirty="0" err="1"/>
              <a:t>myGrammarNameListener</a:t>
            </a:r>
            <a:r>
              <a:rPr lang="en-US" sz="2400" dirty="0"/>
              <a:t>(</a:t>
            </a:r>
            <a:r>
              <a:rPr lang="en-US" sz="2400" dirty="0" err="1"/>
              <a:t>grammarNameListener</a:t>
            </a:r>
            <a:r>
              <a:rPr lang="en-US" sz="2400" dirty="0"/>
              <a:t>).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2CC2FC1-0B6F-470C-A33A-84026F4879C2}"/>
              </a:ext>
            </a:extLst>
          </p:cNvPr>
          <p:cNvSpPr txBox="1">
            <a:spLocks/>
          </p:cNvSpPr>
          <p:nvPr/>
        </p:nvSpPr>
        <p:spPr>
          <a:xfrm>
            <a:off x="1114424" y="735754"/>
            <a:ext cx="321849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ANTLR Listener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7495951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32</a:t>
            </a:fld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09D0A-CCF0-41DC-BE06-912B8A32055F}"/>
              </a:ext>
            </a:extLst>
          </p:cNvPr>
          <p:cNvSpPr txBox="1"/>
          <p:nvPr/>
        </p:nvSpPr>
        <p:spPr>
          <a:xfrm>
            <a:off x="1295400" y="2028825"/>
            <a:ext cx="5648325" cy="328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FCF0-88BD-4B44-BC6C-5315BE6A6F1E}"/>
              </a:ext>
            </a:extLst>
          </p:cNvPr>
          <p:cNvSpPr txBox="1"/>
          <p:nvPr/>
        </p:nvSpPr>
        <p:spPr>
          <a:xfrm>
            <a:off x="1114424" y="1317396"/>
            <a:ext cx="9496425" cy="29158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lnSpc>
                <a:spcPct val="130000"/>
              </a:lnSpc>
              <a:buFont typeface="+mj-lt"/>
              <a:buAutoNum type="arabicPeriod" startAt="4"/>
            </a:pPr>
            <a:r>
              <a:rPr lang="en-US" sz="2400" dirty="0"/>
              <a:t>Override the desired methods in your listener class.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 err="1"/>
              <a:t>eg.</a:t>
            </a:r>
            <a:r>
              <a:rPr lang="en-US" sz="2400" dirty="0"/>
              <a:t> def </a:t>
            </a:r>
            <a:r>
              <a:rPr lang="en-US" sz="2400" dirty="0" err="1"/>
              <a:t>exitE_t_plus</a:t>
            </a:r>
            <a:r>
              <a:rPr lang="en-US" sz="2400" dirty="0"/>
              <a:t>(self, </a:t>
            </a:r>
            <a:r>
              <a:rPr lang="en-US" sz="2400" dirty="0" err="1"/>
              <a:t>ctx</a:t>
            </a:r>
            <a:r>
              <a:rPr lang="en-US" sz="2400" dirty="0"/>
              <a:t>: </a:t>
            </a:r>
            <a:r>
              <a:rPr lang="en-US" sz="2400" dirty="0" err="1"/>
              <a:t>grammrParser.E_t_plusContext</a:t>
            </a:r>
            <a:r>
              <a:rPr lang="en-US" sz="2400" dirty="0"/>
              <a:t>):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/>
              <a:t>      	     </a:t>
            </a:r>
            <a:r>
              <a:rPr lang="en-US" sz="2400" dirty="0" err="1"/>
              <a:t>ctx.value_attr</a:t>
            </a:r>
            <a:r>
              <a:rPr lang="en-US" sz="2400" dirty="0"/>
              <a:t> = </a:t>
            </a:r>
            <a:r>
              <a:rPr lang="en-US" sz="2400" dirty="0" err="1"/>
              <a:t>ctx.e</a:t>
            </a:r>
            <a:r>
              <a:rPr lang="en-US" sz="2400" dirty="0"/>
              <a:t>().</a:t>
            </a:r>
            <a:r>
              <a:rPr lang="en-US" sz="2400" dirty="0" err="1"/>
              <a:t>value_attr</a:t>
            </a:r>
            <a:r>
              <a:rPr lang="en-US" sz="2400" dirty="0"/>
              <a:t> + ‘+’ +  ctx.t().</a:t>
            </a:r>
            <a:r>
              <a:rPr lang="en-US" sz="2400" dirty="0" err="1"/>
              <a:t>value_attr</a:t>
            </a:r>
            <a:r>
              <a:rPr lang="en-US" sz="2400" dirty="0"/>
              <a:t>;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 err="1"/>
              <a:t>eg.</a:t>
            </a:r>
            <a:r>
              <a:rPr lang="en-US" sz="2400" dirty="0"/>
              <a:t> def </a:t>
            </a:r>
            <a:r>
              <a:rPr lang="en-US" sz="2400" dirty="0" err="1"/>
              <a:t>exitF_id</a:t>
            </a:r>
            <a:r>
              <a:rPr lang="en-US" sz="2400" dirty="0"/>
              <a:t>(self, </a:t>
            </a:r>
            <a:r>
              <a:rPr lang="en-US" sz="2400" dirty="0" err="1"/>
              <a:t>ctx</a:t>
            </a:r>
            <a:r>
              <a:rPr lang="en-US" sz="2400" dirty="0"/>
              <a:t>: </a:t>
            </a:r>
            <a:r>
              <a:rPr lang="en-US" sz="2400" dirty="0" err="1"/>
              <a:t>grammrParser.F_idContext</a:t>
            </a:r>
            <a:r>
              <a:rPr lang="en-US" sz="2400" dirty="0"/>
              <a:t>):</a:t>
            </a:r>
          </a:p>
          <a:p>
            <a:pPr lvl="1" algn="just">
              <a:lnSpc>
                <a:spcPct val="130000"/>
              </a:lnSpc>
              <a:spcAft>
                <a:spcPts val="1200"/>
              </a:spcAft>
            </a:pPr>
            <a:r>
              <a:rPr lang="en-US" sz="2400" dirty="0"/>
              <a:t>             </a:t>
            </a:r>
            <a:r>
              <a:rPr lang="en-US" sz="2400" dirty="0" err="1"/>
              <a:t>ctx.value_attr</a:t>
            </a:r>
            <a:r>
              <a:rPr lang="en-US" sz="2400" dirty="0"/>
              <a:t> = ctx.ID().</a:t>
            </a:r>
            <a:r>
              <a:rPr lang="en-US" sz="2400" dirty="0" err="1"/>
              <a:t>getText</a:t>
            </a:r>
            <a:r>
              <a:rPr lang="en-US" sz="2400" dirty="0"/>
              <a:t>()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2CC2FC1-0B6F-470C-A33A-84026F4879C2}"/>
              </a:ext>
            </a:extLst>
          </p:cNvPr>
          <p:cNvSpPr txBox="1">
            <a:spLocks/>
          </p:cNvSpPr>
          <p:nvPr/>
        </p:nvSpPr>
        <p:spPr>
          <a:xfrm>
            <a:off x="1114424" y="735754"/>
            <a:ext cx="321849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ANTLR Listener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20133315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33</a:t>
            </a:fld>
            <a:endParaRPr lang="en-US" sz="1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6D09D0A-CCF0-41DC-BE06-912B8A32055F}"/>
              </a:ext>
            </a:extLst>
          </p:cNvPr>
          <p:cNvSpPr txBox="1"/>
          <p:nvPr/>
        </p:nvSpPr>
        <p:spPr>
          <a:xfrm>
            <a:off x="1295400" y="2028825"/>
            <a:ext cx="5648325" cy="32861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C13FCF0-88BD-4B44-BC6C-5315BE6A6F1E}"/>
              </a:ext>
            </a:extLst>
          </p:cNvPr>
          <p:cNvSpPr txBox="1"/>
          <p:nvPr/>
        </p:nvSpPr>
        <p:spPr>
          <a:xfrm>
            <a:off x="1048702" y="1263650"/>
            <a:ext cx="9496425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 algn="just">
              <a:spcAft>
                <a:spcPts val="600"/>
              </a:spcAft>
              <a:buAutoNum type="arabicPeriod"/>
            </a:pPr>
            <a:r>
              <a:rPr lang="en-US" sz="2000" dirty="0"/>
              <a:t>Make a walker object:</a:t>
            </a:r>
          </a:p>
          <a:p>
            <a:pPr marL="800100" lvl="1" indent="-342900" algn="just">
              <a:spcAft>
                <a:spcPts val="600"/>
              </a:spcAft>
              <a:buFontTx/>
              <a:buChar char="-"/>
            </a:pPr>
            <a:r>
              <a:rPr lang="en-US" sz="2000" dirty="0"/>
              <a:t> walker = </a:t>
            </a:r>
            <a:r>
              <a:rPr lang="en-US" sz="2000" dirty="0" err="1"/>
              <a:t>ParseTreeWalker</a:t>
            </a:r>
            <a:r>
              <a:rPr lang="en-US" sz="2000" dirty="0"/>
              <a:t>()</a:t>
            </a:r>
          </a:p>
          <a:p>
            <a:pPr marL="800100" lvl="1" indent="-342900" algn="just">
              <a:spcAft>
                <a:spcPts val="600"/>
              </a:spcAft>
              <a:buFontTx/>
              <a:buChar char="-"/>
            </a:pPr>
            <a:r>
              <a:rPr lang="en-US" sz="2000" dirty="0"/>
              <a:t> </a:t>
            </a:r>
            <a:r>
              <a:rPr lang="en-US" sz="2000" dirty="0" err="1"/>
              <a:t>walker.walk</a:t>
            </a:r>
            <a:r>
              <a:rPr lang="en-US" sz="2000" dirty="0"/>
              <a:t>(t=</a:t>
            </a:r>
            <a:r>
              <a:rPr lang="en-US" sz="2000" dirty="0" err="1"/>
              <a:t>parse_tree</a:t>
            </a:r>
            <a:r>
              <a:rPr lang="en-US" sz="2000" dirty="0"/>
              <a:t>, listener=</a:t>
            </a:r>
            <a:r>
              <a:rPr lang="en-US" sz="2000" dirty="0" err="1"/>
              <a:t>code_generator_listener</a:t>
            </a:r>
            <a:r>
              <a:rPr lang="en-US" sz="2000" dirty="0"/>
              <a:t>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72CC2FC1-0B6F-470C-A33A-84026F4879C2}"/>
              </a:ext>
            </a:extLst>
          </p:cNvPr>
          <p:cNvSpPr txBox="1">
            <a:spLocks/>
          </p:cNvSpPr>
          <p:nvPr/>
        </p:nvSpPr>
        <p:spPr>
          <a:xfrm>
            <a:off x="1048702" y="577265"/>
            <a:ext cx="321849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ANTLR Listener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8D615E-7207-4D7C-8F31-E004B9B89CE9}"/>
              </a:ext>
            </a:extLst>
          </p:cNvPr>
          <p:cNvSpPr txBox="1"/>
          <p:nvPr/>
        </p:nvSpPr>
        <p:spPr>
          <a:xfrm>
            <a:off x="3048000" y="3238500"/>
            <a:ext cx="5172075" cy="2308324"/>
          </a:xfrm>
          <a:prstGeom prst="rect">
            <a:avLst/>
          </a:prstGeom>
          <a:ln>
            <a:noFill/>
          </a:ln>
          <a:effectLst>
            <a:outerShdw blurRad="190500" dist="228600" dir="2700000" algn="ctr">
              <a:srgbClr val="000000">
                <a:alpha val="30000"/>
              </a:srgbClr>
            </a:outerShdw>
          </a:effectLst>
          <a:scene3d>
            <a:camera prst="orthographicFront">
              <a:rot lat="0" lon="0" rev="0"/>
            </a:camera>
            <a:lightRig rig="glow" dir="t">
              <a:rot lat="0" lon="0" rev="4800000"/>
            </a:lightRig>
          </a:scene3d>
          <a:sp3d prstMaterial="matte">
            <a:bevelT w="127000" h="63500"/>
          </a:sp3d>
        </p:spPr>
        <p:style>
          <a:lnRef idx="0">
            <a:schemeClr val="accent6"/>
          </a:lnRef>
          <a:fillRef idx="3">
            <a:schemeClr val="accent6"/>
          </a:fillRef>
          <a:effectRef idx="3">
            <a:schemeClr val="accent6"/>
          </a:effectRef>
          <a:fontRef idx="minor">
            <a:schemeClr val="lt1"/>
          </a:fontRef>
        </p:style>
        <p:txBody>
          <a:bodyPr wrap="square" rtlCol="0">
            <a:spAutoFit/>
          </a:bodyPr>
          <a:lstStyle/>
          <a:p>
            <a:r>
              <a:rPr lang="en-US" sz="2400" dirty="0"/>
              <a:t>Note:</a:t>
            </a:r>
          </a:p>
          <a:p>
            <a:pPr lvl="1" algn="just"/>
            <a:r>
              <a:rPr lang="en-US" sz="2400" dirty="0"/>
              <a:t>When calling exit methods the very first method invoked is the leftmost  leave of the tree.</a:t>
            </a:r>
          </a:p>
          <a:p>
            <a:pPr lvl="1" algn="just"/>
            <a:r>
              <a:rPr lang="en-US" sz="2400" dirty="0"/>
              <a:t>In fact the exit methods are invoked from the bottom to the top.</a:t>
            </a:r>
          </a:p>
        </p:txBody>
      </p:sp>
    </p:spTree>
    <p:extLst>
      <p:ext uri="{BB962C8B-B14F-4D97-AF65-F5344CB8AC3E}">
        <p14:creationId xmlns:p14="http://schemas.microsoft.com/office/powerpoint/2010/main" val="1081380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mph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6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7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8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mph" presetSubtype="2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>
                                        <p:cTn id="12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  <p:set>
                                      <p:cBhvr>
                                        <p:cTn id="13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4" dur="2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34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76325" y="56651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1. Define the grammar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76325" y="1320790"/>
            <a:ext cx="98202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grammar AssignmentStatement2;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start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</a:t>
            </a:r>
            <a:r>
              <a:rPr lang="en-US" sz="2000" dirty="0">
                <a:solidFill>
                  <a:srgbClr val="0066FF"/>
                </a:solidFill>
              </a:rPr>
              <a:t>: </a:t>
            </a:r>
            <a:r>
              <a:rPr lang="en-US" sz="2000" dirty="0"/>
              <a:t>prog EOF 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prog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</a:t>
            </a:r>
            <a:r>
              <a:rPr lang="en-US" sz="2000" dirty="0">
                <a:solidFill>
                  <a:srgbClr val="0066FF"/>
                </a:solidFill>
              </a:rPr>
              <a:t>: </a:t>
            </a:r>
            <a:r>
              <a:rPr lang="en-US" sz="2000" dirty="0"/>
              <a:t>prog assign | assign 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assign returns</a:t>
            </a:r>
            <a:r>
              <a:rPr lang="en-US" sz="2000" dirty="0">
                <a:solidFill>
                  <a:srgbClr val="0066FF"/>
                </a:solidFill>
              </a:rPr>
              <a:t>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str()]: </a:t>
            </a:r>
            <a:r>
              <a:rPr lang="en-US" sz="2000" dirty="0"/>
              <a:t>ID ':=' expr (NEWLINE | EOF) </a:t>
            </a:r>
            <a:r>
              <a:rPr lang="en-US" sz="2000" dirty="0">
                <a:solidFill>
                  <a:srgbClr val="0066FF"/>
                </a:solidFill>
              </a:rPr>
              <a:t>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expr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</a:p>
          <a:p>
            <a:r>
              <a:rPr lang="en-US" sz="2000" dirty="0"/>
              <a:t>    expr '+' term               	#expr_term_plus</a:t>
            </a:r>
          </a:p>
          <a:p>
            <a:r>
              <a:rPr lang="en-US" sz="2000" dirty="0"/>
              <a:t>    | expr '-' term             	#expr_term_minus</a:t>
            </a:r>
          </a:p>
          <a:p>
            <a:r>
              <a:rPr lang="en-US" sz="2000" dirty="0"/>
              <a:t>    | expr RELOP term     	#expr_term_relop</a:t>
            </a:r>
          </a:p>
          <a:p>
            <a:r>
              <a:rPr lang="en-US" sz="2000" dirty="0"/>
              <a:t>    | term                           	#term4</a:t>
            </a:r>
          </a:p>
          <a:p>
            <a:r>
              <a:rPr lang="en-US" sz="2000" dirty="0"/>
              <a:t>    ;</a:t>
            </a:r>
          </a:p>
        </p:txBody>
      </p:sp>
    </p:spTree>
    <p:extLst>
      <p:ext uri="{BB962C8B-B14F-4D97-AF65-F5344CB8AC3E}">
        <p14:creationId xmlns:p14="http://schemas.microsoft.com/office/powerpoint/2010/main" val="242809926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35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76325" y="5569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1. Define the grammar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09650" y="1284248"/>
            <a:ext cx="98202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term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</a:p>
          <a:p>
            <a:r>
              <a:rPr lang="en-US" sz="2000" dirty="0"/>
              <a:t>    term '*' factor	                #term_fact_mutiply</a:t>
            </a:r>
          </a:p>
          <a:p>
            <a:r>
              <a:rPr lang="en-US" sz="2000" dirty="0"/>
              <a:t>    | term '/' factor 	#term_fact_divide</a:t>
            </a:r>
          </a:p>
          <a:p>
            <a:r>
              <a:rPr lang="en-US" sz="2000" dirty="0"/>
              <a:t>    | factor 		#factor3	</a:t>
            </a:r>
          </a:p>
          <a:p>
            <a:r>
              <a:rPr lang="en-US" sz="2000" dirty="0">
                <a:solidFill>
                  <a:srgbClr val="0066FF"/>
                </a:solidFill>
              </a:rPr>
              <a:t>    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factor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</a:t>
            </a:r>
            <a:r>
              <a:rPr lang="en-US" sz="2000" dirty="0">
                <a:solidFill>
                  <a:srgbClr val="0066FF"/>
                </a:solidFill>
              </a:rPr>
              <a:t>]:</a:t>
            </a:r>
          </a:p>
          <a:p>
            <a:r>
              <a:rPr lang="en-US" sz="2000" dirty="0"/>
              <a:t>    '(' expr ')’ 		#fact_expr</a:t>
            </a:r>
          </a:p>
          <a:p>
            <a:r>
              <a:rPr lang="en-US" sz="2000" dirty="0"/>
              <a:t>    | ID 			#fact_id</a:t>
            </a:r>
          </a:p>
          <a:p>
            <a:r>
              <a:rPr lang="en-US" sz="2000" dirty="0"/>
              <a:t>    | number 		#fact_number</a:t>
            </a:r>
          </a:p>
          <a:p>
            <a:r>
              <a:rPr lang="en-US" sz="2000" dirty="0"/>
              <a:t>    ;</a:t>
            </a:r>
          </a:p>
          <a:p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/>
              <a:t>number returns </a:t>
            </a:r>
            <a:r>
              <a:rPr lang="en-US" sz="2000" dirty="0">
                <a:solidFill>
                  <a:srgbClr val="7030A0"/>
                </a:solidFill>
              </a:rPr>
              <a:t>[</a:t>
            </a:r>
            <a:r>
              <a:rPr lang="en-US" sz="2000" dirty="0" err="1">
                <a:solidFill>
                  <a:srgbClr val="7030A0"/>
                </a:solidFill>
              </a:rPr>
              <a:t>value_attr</a:t>
            </a:r>
            <a:r>
              <a:rPr lang="en-US" sz="2000" dirty="0">
                <a:solidFill>
                  <a:srgbClr val="7030A0"/>
                </a:solidFill>
              </a:rPr>
              <a:t> = str(), </a:t>
            </a:r>
            <a:r>
              <a:rPr lang="en-US" sz="2000" dirty="0" err="1">
                <a:solidFill>
                  <a:srgbClr val="7030A0"/>
                </a:solidFill>
              </a:rPr>
              <a:t>type_attr</a:t>
            </a:r>
            <a:r>
              <a:rPr lang="en-US" sz="2000" dirty="0">
                <a:solidFill>
                  <a:srgbClr val="7030A0"/>
                </a:solidFill>
              </a:rPr>
              <a:t> = str()]</a:t>
            </a:r>
            <a:r>
              <a:rPr lang="en-US" sz="2000" dirty="0">
                <a:solidFill>
                  <a:srgbClr val="0066FF"/>
                </a:solidFill>
              </a:rPr>
              <a:t>:</a:t>
            </a:r>
          </a:p>
          <a:p>
            <a:r>
              <a:rPr lang="en-US" sz="2000" dirty="0"/>
              <a:t>    FLOAT 		#number_float</a:t>
            </a:r>
          </a:p>
          <a:p>
            <a:r>
              <a:rPr lang="en-US" sz="2000" dirty="0"/>
              <a:t>    | INT 			#number_int</a:t>
            </a:r>
          </a:p>
          <a:p>
            <a:r>
              <a:rPr lang="en-US" sz="2000" dirty="0"/>
              <a:t>    ;</a:t>
            </a:r>
          </a:p>
        </p:txBody>
      </p:sp>
    </p:spTree>
    <p:extLst>
      <p:ext uri="{BB962C8B-B14F-4D97-AF65-F5344CB8AC3E}">
        <p14:creationId xmlns:p14="http://schemas.microsoft.com/office/powerpoint/2010/main" val="218111661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36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76326" y="563205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1. Define the grammar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76326" y="1377940"/>
            <a:ext cx="3162300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/* Lexical Rules */</a:t>
            </a:r>
          </a:p>
          <a:p>
            <a:r>
              <a:rPr lang="en-US" sz="2000" dirty="0"/>
              <a:t>INT     : DIGIT+ ;</a:t>
            </a:r>
          </a:p>
          <a:p>
            <a:endParaRPr lang="en-US" sz="2000" dirty="0"/>
          </a:p>
          <a:p>
            <a:r>
              <a:rPr lang="en-US" sz="2000" dirty="0"/>
              <a:t>FLOAT:</a:t>
            </a:r>
          </a:p>
          <a:p>
            <a:r>
              <a:rPr lang="en-US" sz="2000" dirty="0"/>
              <a:t>    DIGIT+ '.' DIGIT*</a:t>
            </a:r>
          </a:p>
          <a:p>
            <a:r>
              <a:rPr lang="en-US" sz="2000" dirty="0"/>
              <a:t>    | '.' DIGIT+ ;</a:t>
            </a:r>
          </a:p>
          <a:p>
            <a:endParaRPr lang="en-US" sz="2000" dirty="0"/>
          </a:p>
          <a:p>
            <a:r>
              <a:rPr lang="en-US" sz="2000" dirty="0"/>
              <a:t>String:</a:t>
            </a:r>
          </a:p>
          <a:p>
            <a:r>
              <a:rPr lang="en-US" sz="2000" dirty="0"/>
              <a:t>        '"' (ESC|.)*? '"' ;</a:t>
            </a:r>
          </a:p>
          <a:p>
            <a:r>
              <a:rPr lang="en-US" sz="2000" dirty="0"/>
              <a:t>ID:</a:t>
            </a:r>
          </a:p>
          <a:p>
            <a:r>
              <a:rPr lang="en-US" sz="2000" dirty="0"/>
              <a:t>    LETTER(LETTER|DIGIT)* 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9B8F4AF-45BF-4F75-B657-1A4506B4C604}"/>
              </a:ext>
            </a:extLst>
          </p:cNvPr>
          <p:cNvSpPr txBox="1"/>
          <p:nvPr/>
        </p:nvSpPr>
        <p:spPr>
          <a:xfrm>
            <a:off x="5105400" y="1709141"/>
            <a:ext cx="3257551" cy="34778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fragment</a:t>
            </a:r>
          </a:p>
          <a:p>
            <a:r>
              <a:rPr lang="en-US" sz="2000" dirty="0"/>
              <a:t>        DIGIT: [0-9] ;</a:t>
            </a:r>
          </a:p>
          <a:p>
            <a:r>
              <a:rPr lang="en-US" sz="2000" dirty="0"/>
              <a:t>fragment</a:t>
            </a:r>
          </a:p>
          <a:p>
            <a:r>
              <a:rPr lang="en-US" sz="2000" dirty="0"/>
              <a:t>        LETTER: [a-</a:t>
            </a:r>
            <a:r>
              <a:rPr lang="en-US" sz="2000" dirty="0" err="1"/>
              <a:t>zA</a:t>
            </a:r>
            <a:r>
              <a:rPr lang="en-US" sz="2000" dirty="0"/>
              <a:t>-Z] ;</a:t>
            </a:r>
          </a:p>
          <a:p>
            <a:r>
              <a:rPr lang="en-US" sz="2000" dirty="0"/>
              <a:t>fragment</a:t>
            </a:r>
          </a:p>
          <a:p>
            <a:r>
              <a:rPr lang="en-US" sz="2000" dirty="0"/>
              <a:t>        ESC: '\\"' | '\\\\' ;</a:t>
            </a:r>
          </a:p>
          <a:p>
            <a:endParaRPr lang="en-US" sz="2000" dirty="0"/>
          </a:p>
          <a:p>
            <a:endParaRPr lang="en-US" sz="2000" dirty="0"/>
          </a:p>
          <a:p>
            <a:r>
              <a:rPr lang="en-US" sz="2000" dirty="0"/>
              <a:t>WS: [ \t\r]+ -&gt; skip ;</a:t>
            </a:r>
          </a:p>
          <a:p>
            <a:r>
              <a:rPr lang="en-US" sz="2000" dirty="0"/>
              <a:t>NEWLINE: '\n';</a:t>
            </a:r>
          </a:p>
          <a:p>
            <a:r>
              <a:rPr lang="en-US" sz="2000" dirty="0"/>
              <a:t>RELOP: '&lt;=' | '&lt;' ;</a:t>
            </a:r>
          </a:p>
        </p:txBody>
      </p:sp>
    </p:spTree>
    <p:extLst>
      <p:ext uri="{BB962C8B-B14F-4D97-AF65-F5344CB8AC3E}">
        <p14:creationId xmlns:p14="http://schemas.microsoft.com/office/powerpoint/2010/main" val="7970914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20127" y="68081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2. Define the AST Class (Python)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787581-01C7-42A9-8BC3-FF6B54865163}" type="datetime1">
              <a:rPr kumimoji="0" lang="en-US" sz="12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2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37</a:t>
            </a:fld>
            <a:endParaRPr kumimoji="0" lang="en-US" sz="1600" b="0" i="0" u="none" strike="noStrike" kern="1200" cap="none" spc="0" normalizeH="0" baseline="0" noProof="0" dirty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C43C7F7-400E-4593-B72A-DDD69A77CFAC}"/>
              </a:ext>
            </a:extLst>
          </p:cNvPr>
          <p:cNvSpPr txBox="1"/>
          <p:nvPr/>
        </p:nvSpPr>
        <p:spPr>
          <a:xfrm>
            <a:off x="1171575" y="1407234"/>
            <a:ext cx="5172075" cy="475514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class AST:</a:t>
            </a:r>
          </a:p>
          <a:p>
            <a:r>
              <a:rPr lang="en-US" dirty="0"/>
              <a:t>    def __</a:t>
            </a:r>
            <a:r>
              <a:rPr lang="en-US" dirty="0" err="1"/>
              <a:t>init</a:t>
            </a:r>
            <a:r>
              <a:rPr lang="en-US" dirty="0"/>
              <a:t>__(self):</a:t>
            </a:r>
          </a:p>
          <a:p>
            <a:r>
              <a:rPr lang="en-US" dirty="0"/>
              <a:t>        </a:t>
            </a:r>
            <a:r>
              <a:rPr lang="en-US" dirty="0" err="1"/>
              <a:t>self.root</a:t>
            </a:r>
            <a:r>
              <a:rPr lang="en-US" dirty="0"/>
              <a:t> = None</a:t>
            </a:r>
          </a:p>
          <a:p>
            <a:pPr>
              <a:spcAft>
                <a:spcPts val="600"/>
              </a:spcAft>
            </a:pPr>
            <a:r>
              <a:rPr lang="en-US" dirty="0"/>
              <a:t>        </a:t>
            </a:r>
            <a:r>
              <a:rPr lang="en-US" dirty="0" err="1"/>
              <a:t>self.current</a:t>
            </a:r>
            <a:r>
              <a:rPr lang="en-US" dirty="0"/>
              <a:t> = None</a:t>
            </a:r>
          </a:p>
          <a:p>
            <a:r>
              <a:rPr lang="en-US" dirty="0"/>
              <a:t>    def </a:t>
            </a:r>
            <a:r>
              <a:rPr lang="en-US" dirty="0" err="1"/>
              <a:t>makeNode</a:t>
            </a:r>
            <a:r>
              <a:rPr lang="en-US" dirty="0"/>
              <a:t>(self, value, child, brother):</a:t>
            </a:r>
          </a:p>
          <a:p>
            <a:r>
              <a:rPr lang="en-US" dirty="0"/>
              <a:t>        </a:t>
            </a:r>
            <a:r>
              <a:rPr lang="en-US" dirty="0" err="1"/>
              <a:t>tree_node</a:t>
            </a:r>
            <a:r>
              <a:rPr lang="en-US" dirty="0"/>
              <a:t> = </a:t>
            </a:r>
            <a:r>
              <a:rPr lang="en-US" dirty="0" err="1"/>
              <a:t>treeNode</a:t>
            </a:r>
            <a:r>
              <a:rPr lang="en-US" dirty="0"/>
              <a:t>(value, child, brother)</a:t>
            </a:r>
          </a:p>
          <a:p>
            <a:r>
              <a:rPr lang="en-US" dirty="0"/>
              <a:t>        if </a:t>
            </a:r>
            <a:r>
              <a:rPr lang="en-US" dirty="0" err="1"/>
              <a:t>self.root</a:t>
            </a:r>
            <a:r>
              <a:rPr lang="en-US" dirty="0"/>
              <a:t> is None:</a:t>
            </a:r>
          </a:p>
          <a:p>
            <a:r>
              <a:rPr lang="en-US" dirty="0"/>
              <a:t>            </a:t>
            </a:r>
            <a:r>
              <a:rPr lang="en-US" dirty="0" err="1"/>
              <a:t>self.root</a:t>
            </a:r>
            <a:r>
              <a:rPr lang="en-US" dirty="0"/>
              <a:t> = </a:t>
            </a:r>
            <a:r>
              <a:rPr lang="en-US" dirty="0" err="1"/>
              <a:t>tree_node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tree_node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       return </a:t>
            </a:r>
            <a:r>
              <a:rPr lang="en-US" dirty="0" err="1"/>
              <a:t>tree_node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   def </a:t>
            </a:r>
            <a:r>
              <a:rPr lang="en-US" dirty="0" err="1"/>
              <a:t>addChild</a:t>
            </a:r>
            <a:r>
              <a:rPr lang="en-US" dirty="0"/>
              <a:t>(self, node, </a:t>
            </a:r>
            <a:r>
              <a:rPr lang="en-US" dirty="0" err="1"/>
              <a:t>new_child</a:t>
            </a:r>
            <a:r>
              <a:rPr lang="en-US" dirty="0"/>
              <a:t>):</a:t>
            </a:r>
          </a:p>
          <a:p>
            <a:r>
              <a:rPr lang="en-US" dirty="0"/>
              <a:t>        if </a:t>
            </a:r>
            <a:r>
              <a:rPr lang="en-US" dirty="0" err="1"/>
              <a:t>node.child</a:t>
            </a:r>
            <a:r>
              <a:rPr lang="en-US" dirty="0"/>
              <a:t> is None:</a:t>
            </a:r>
          </a:p>
          <a:p>
            <a:r>
              <a:rPr lang="en-US" dirty="0"/>
              <a:t>            </a:t>
            </a:r>
            <a:r>
              <a:rPr lang="en-US" dirty="0" err="1"/>
              <a:t>node.child</a:t>
            </a:r>
            <a:r>
              <a:rPr lang="en-US" dirty="0"/>
              <a:t> = </a:t>
            </a:r>
            <a:r>
              <a:rPr lang="en-US" dirty="0" err="1"/>
              <a:t>new_child</a:t>
            </a:r>
            <a:endParaRPr lang="en-US" dirty="0"/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node.child</a:t>
            </a:r>
            <a:endParaRPr lang="en-US" dirty="0"/>
          </a:p>
          <a:p>
            <a:r>
              <a:rPr lang="en-US" dirty="0"/>
              <a:t>            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DC45A9B-4576-4530-A445-DD839954DF55}"/>
              </a:ext>
            </a:extLst>
          </p:cNvPr>
          <p:cNvSpPr txBox="1"/>
          <p:nvPr/>
        </p:nvSpPr>
        <p:spPr>
          <a:xfrm>
            <a:off x="6029325" y="1486049"/>
            <a:ext cx="6162675" cy="40472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            #self.current = </a:t>
            </a:r>
            <a:r>
              <a:rPr lang="en-US" dirty="0" err="1"/>
              <a:t>node.child</a:t>
            </a:r>
            <a:endParaRPr lang="en-US" dirty="0"/>
          </a:p>
          <a:p>
            <a:r>
              <a:rPr lang="en-US" dirty="0"/>
              <a:t>            while (</a:t>
            </a:r>
            <a:r>
              <a:rPr lang="en-US" dirty="0" err="1"/>
              <a:t>self.current.brother</a:t>
            </a:r>
            <a:r>
              <a:rPr lang="en-US" dirty="0"/>
              <a:t>) is not None:</a:t>
            </a:r>
          </a:p>
          <a:p>
            <a:r>
              <a:rPr lang="en-US" dirty="0"/>
              <a:t>        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self.current.brother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self.current.brother</a:t>
            </a:r>
            <a:r>
              <a:rPr lang="en-US" dirty="0"/>
              <a:t> = </a:t>
            </a:r>
            <a:r>
              <a:rPr lang="en-US" dirty="0" err="1"/>
              <a:t>new_child</a:t>
            </a:r>
            <a:endParaRPr lang="en-US" dirty="0"/>
          </a:p>
          <a:p>
            <a:pPr>
              <a:spcAft>
                <a:spcPts val="600"/>
              </a:spcAft>
            </a:pPr>
            <a:r>
              <a:rPr lang="en-US" dirty="0"/>
              <a:t>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new_child</a:t>
            </a:r>
            <a:endParaRPr lang="en-US" dirty="0"/>
          </a:p>
          <a:p>
            <a:r>
              <a:rPr lang="en-US" dirty="0"/>
              <a:t>    def </a:t>
            </a:r>
            <a:r>
              <a:rPr lang="en-US" dirty="0" err="1"/>
              <a:t>addBrother</a:t>
            </a:r>
            <a:r>
              <a:rPr lang="en-US" dirty="0"/>
              <a:t>(self, node, </a:t>
            </a:r>
            <a:r>
              <a:rPr lang="en-US" dirty="0" err="1"/>
              <a:t>new_brother</a:t>
            </a:r>
            <a:r>
              <a:rPr lang="en-US" dirty="0"/>
              <a:t>):</a:t>
            </a:r>
          </a:p>
          <a:p>
            <a:r>
              <a:rPr lang="en-US" dirty="0"/>
              <a:t>        if </a:t>
            </a:r>
            <a:r>
              <a:rPr lang="en-US" dirty="0" err="1"/>
              <a:t>node.brother</a:t>
            </a:r>
            <a:r>
              <a:rPr lang="en-US" dirty="0"/>
              <a:t> is None:</a:t>
            </a:r>
          </a:p>
          <a:p>
            <a:r>
              <a:rPr lang="en-US" dirty="0"/>
              <a:t>            </a:t>
            </a:r>
            <a:r>
              <a:rPr lang="en-US" dirty="0" err="1"/>
              <a:t>node.brother</a:t>
            </a:r>
            <a:r>
              <a:rPr lang="en-US" dirty="0"/>
              <a:t> = </a:t>
            </a:r>
            <a:r>
              <a:rPr lang="en-US" dirty="0" err="1"/>
              <a:t>new_brother</a:t>
            </a:r>
            <a:endParaRPr lang="en-US" dirty="0"/>
          </a:p>
          <a:p>
            <a:r>
              <a:rPr lang="en-US" dirty="0"/>
              <a:t>        else:</a:t>
            </a:r>
          </a:p>
          <a:p>
            <a:r>
              <a:rPr lang="en-US" dirty="0"/>
              <a:t>    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node.brother</a:t>
            </a:r>
            <a:endParaRPr lang="en-US" dirty="0"/>
          </a:p>
          <a:p>
            <a:r>
              <a:rPr lang="en-US" dirty="0"/>
              <a:t>            while (</a:t>
            </a:r>
            <a:r>
              <a:rPr lang="en-US" dirty="0" err="1"/>
              <a:t>self.current.brother</a:t>
            </a:r>
            <a:r>
              <a:rPr lang="en-US" dirty="0"/>
              <a:t>) is not None:</a:t>
            </a:r>
          </a:p>
          <a:p>
            <a:r>
              <a:rPr lang="en-US" dirty="0"/>
              <a:t>        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self.current.brother</a:t>
            </a:r>
            <a:endParaRPr lang="en-US" dirty="0"/>
          </a:p>
          <a:p>
            <a:r>
              <a:rPr lang="en-US" dirty="0"/>
              <a:t>            </a:t>
            </a:r>
            <a:r>
              <a:rPr lang="en-US" dirty="0" err="1"/>
              <a:t>self.current.brother</a:t>
            </a:r>
            <a:r>
              <a:rPr lang="en-US" dirty="0"/>
              <a:t> = </a:t>
            </a:r>
            <a:r>
              <a:rPr lang="en-US" dirty="0" err="1"/>
              <a:t>new_brother</a:t>
            </a:r>
            <a:endParaRPr lang="en-US" dirty="0"/>
          </a:p>
          <a:p>
            <a:r>
              <a:rPr lang="en-US" dirty="0"/>
              <a:t>        </a:t>
            </a:r>
            <a:r>
              <a:rPr lang="en-US" dirty="0" err="1"/>
              <a:t>self.current</a:t>
            </a:r>
            <a:r>
              <a:rPr lang="en-US" dirty="0"/>
              <a:t> = </a:t>
            </a:r>
            <a:r>
              <a:rPr lang="en-US" dirty="0" err="1"/>
              <a:t>new_brother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180135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38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15377" y="642719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Use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115377" y="1330315"/>
            <a:ext cx="9705975" cy="470898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from antlr4 import *</a:t>
            </a:r>
          </a:p>
          <a:p>
            <a:r>
              <a:rPr lang="en-US" sz="2000" dirty="0"/>
              <a:t>from code.assignment_statement_v2.gen.AssignmentStatement2Listener import AssignmentStatement2Listener</a:t>
            </a:r>
          </a:p>
          <a:p>
            <a:r>
              <a:rPr lang="en-US" sz="2000" dirty="0"/>
              <a:t>from code.assignment_statement_v2.gen.AssignmentStatement2Visitor import AssignmentStatement2Visitor</a:t>
            </a:r>
          </a:p>
          <a:p>
            <a:endParaRPr lang="en-US" sz="2000" dirty="0"/>
          </a:p>
          <a:p>
            <a:r>
              <a:rPr lang="en-US" sz="2000" dirty="0"/>
              <a:t>from code.assignment_statement_v2.gen.AssignmentStatement2Parser import AssignmentStatement2Parser</a:t>
            </a:r>
          </a:p>
          <a:p>
            <a:r>
              <a:rPr lang="en-US" sz="2000" dirty="0"/>
              <a:t>import queue</a:t>
            </a:r>
          </a:p>
          <a:p>
            <a:endParaRPr lang="en-US" sz="2000" dirty="0"/>
          </a:p>
          <a:p>
            <a:r>
              <a:rPr lang="en-US" sz="2000" dirty="0"/>
              <a:t># Override the methods provided by the Listener</a:t>
            </a:r>
          </a:p>
          <a:p>
            <a:r>
              <a:rPr lang="en-US" sz="2000" dirty="0"/>
              <a:t>class </a:t>
            </a:r>
            <a:r>
              <a:rPr lang="en-US" sz="2000" dirty="0" err="1"/>
              <a:t>ASTListener</a:t>
            </a:r>
            <a:r>
              <a:rPr lang="en-US" sz="2000" dirty="0"/>
              <a:t>(AssignmentStatement2Listener):</a:t>
            </a:r>
          </a:p>
          <a:p>
            <a:r>
              <a:rPr lang="en-US" sz="2000" dirty="0"/>
              <a:t>    def __</a:t>
            </a:r>
            <a:r>
              <a:rPr lang="en-US" sz="2000" dirty="0" err="1"/>
              <a:t>init</a:t>
            </a:r>
            <a:r>
              <a:rPr lang="en-US" sz="2000" dirty="0"/>
              <a:t>__(self):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self.ast</a:t>
            </a:r>
            <a:r>
              <a:rPr lang="en-US" sz="2000" dirty="0"/>
              <a:t> = AST()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self.q</a:t>
            </a:r>
            <a:r>
              <a:rPr lang="en-US" sz="2000" dirty="0"/>
              <a:t> = </a:t>
            </a:r>
            <a:r>
              <a:rPr lang="en-US" sz="2000" dirty="0" err="1"/>
              <a:t>queue.Queue</a:t>
            </a:r>
            <a:r>
              <a:rPr lang="en-US" sz="2000" dirty="0"/>
              <a:t>()</a:t>
            </a:r>
          </a:p>
        </p:txBody>
      </p:sp>
    </p:spTree>
    <p:extLst>
      <p:ext uri="{BB962C8B-B14F-4D97-AF65-F5344CB8AC3E}">
        <p14:creationId xmlns:p14="http://schemas.microsoft.com/office/powerpoint/2010/main" val="3035509337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39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15377" y="710638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Override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115377" y="1363819"/>
            <a:ext cx="10515601" cy="489980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def </a:t>
            </a:r>
            <a:r>
              <a:rPr lang="en-US" sz="2000" dirty="0" err="1"/>
              <a:t>exitAssign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AssignmentStatement2Parser.AssignContext):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i</a:t>
            </a:r>
            <a:r>
              <a:rPr lang="en-US" dirty="0" err="1"/>
              <a:t>dPntr</a:t>
            </a:r>
            <a:r>
              <a:rPr lang="en-US" dirty="0"/>
              <a:t> = </a:t>
            </a:r>
            <a:r>
              <a:rPr lang="en-US" dirty="0" err="1"/>
              <a:t>self.ast.makeNode</a:t>
            </a:r>
            <a:r>
              <a:rPr lang="en-US" dirty="0"/>
              <a:t>(value=ctx.ID().</a:t>
            </a:r>
            <a:r>
              <a:rPr lang="en-US" dirty="0" err="1"/>
              <a:t>getText</a:t>
            </a:r>
            <a:r>
              <a:rPr lang="en-US" dirty="0"/>
              <a:t>(), child=None, brother=</a:t>
            </a:r>
            <a:r>
              <a:rPr lang="en-US" dirty="0" err="1"/>
              <a:t>ctx.expr</a:t>
            </a:r>
            <a:r>
              <a:rPr lang="en-US" dirty="0"/>
              <a:t>().</a:t>
            </a:r>
            <a:r>
              <a:rPr lang="en-US" dirty="0" err="1"/>
              <a:t>value_attr</a:t>
            </a:r>
            <a:r>
              <a:rPr lang="en-US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assPntr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(value=":=", child=</a:t>
            </a:r>
            <a:r>
              <a:rPr lang="en-US" sz="2000" dirty="0" err="1"/>
              <a:t>idPntr</a:t>
            </a:r>
            <a:r>
              <a:rPr lang="en-US" sz="2000" dirty="0"/>
              <a:t>, brother=None)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self.ast.root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self.print_tree</a:t>
            </a:r>
            <a:r>
              <a:rPr lang="en-US" sz="2000" dirty="0"/>
              <a:t>(</a:t>
            </a:r>
            <a:r>
              <a:rPr lang="en-US" sz="2000" dirty="0" err="1"/>
              <a:t>self.ast.root</a:t>
            </a:r>
            <a:r>
              <a:rPr lang="en-US" sz="2000" dirty="0"/>
              <a:t>, 1)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endParaRPr lang="en-US" sz="2000" dirty="0"/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def </a:t>
            </a:r>
            <a:r>
              <a:rPr lang="en-US" sz="2000" dirty="0" err="1"/>
              <a:t>exitExpr_term_plus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AssignmentStatement2Parser.Expr_term_plusContext):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self.ast.addBrother</a:t>
            </a:r>
            <a:r>
              <a:rPr lang="en-US" sz="2000" dirty="0"/>
              <a:t>(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exprPntr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(value="+", child=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brother=None)</a:t>
            </a:r>
          </a:p>
          <a:p>
            <a:pPr>
              <a:lnSpc>
                <a:spcPct val="12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exprPntr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3785263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FB67D28B-E512-4ED2-AD07-4256F5D96F9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428605" y="1481643"/>
            <a:ext cx="9144000" cy="868795"/>
          </a:xfrm>
          <a:effectLst>
            <a:outerShdw blurRad="50800" dist="50800" dir="5400000" algn="ctr" rotWithShape="0">
              <a:schemeClr val="accent4">
                <a:lumMod val="40000"/>
                <a:lumOff val="60000"/>
              </a:schemeClr>
            </a:outerShdw>
          </a:effectLst>
        </p:spPr>
        <p:txBody>
          <a:bodyPr>
            <a:normAutofit fontScale="92500" lnSpcReduction="10000"/>
          </a:bodyPr>
          <a:lstStyle/>
          <a:p>
            <a:r>
              <a:rPr lang="en-US" sz="6600" b="1" dirty="0">
                <a:ln w="22225">
                  <a:solidFill>
                    <a:schemeClr val="accent2"/>
                  </a:solidFill>
                  <a:prstDash val="solid"/>
                </a:ln>
                <a:solidFill>
                  <a:srgbClr val="FF9999"/>
                </a:solidFill>
                <a:effectLst>
                  <a:outerShdw blurRad="63500" sx="102000" sy="102000" algn="ctr" rotWithShape="0">
                    <a:prstClr val="black">
                      <a:alpha val="40000"/>
                    </a:prstClr>
                  </a:outerShdw>
                </a:effectLst>
              </a:rPr>
              <a:t>Attributed Grammars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10EE8A7-8FD5-4F0A-A21B-6954E495426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6D0D67-7738-4059-BA66-D677FE3BA399}" type="datetime1">
              <a:rPr lang="en-US" smtClean="0"/>
              <a:t>6/7/2021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FFA288-F5CD-47C5-A8A1-542DFDE8B1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2ED82D-6BFD-41F8-86FD-5A772ED705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4</a:t>
            </a:fld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05BC12C-72D9-4409-A587-8041F3B6D1A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900" y="2444317"/>
            <a:ext cx="6648161" cy="37242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313185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40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15377" y="710638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Example: </a:t>
            </a:r>
            <a:r>
              <a:rPr lang="en-US" sz="36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exitAssign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115377" y="1363819"/>
            <a:ext cx="10515601" cy="4370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2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/>
              <a:t>def </a:t>
            </a:r>
            <a:r>
              <a:rPr lang="en-US" sz="2000" dirty="0" err="1"/>
              <a:t>exitAssign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AssignmentStatement2Parser.AssignContext):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9774901-75D2-4DD8-AB78-2708EFC195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90675" y="1880162"/>
            <a:ext cx="9239250" cy="45968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3192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41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981073" y="70344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Override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981073" y="1345453"/>
            <a:ext cx="10515601" cy="47536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def </a:t>
            </a:r>
            <a:r>
              <a:rPr lang="en-US" sz="2000" dirty="0" err="1"/>
              <a:t>exitExpr_term_minus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AssignmentStatement2Parser.Expr_term_plusContext):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self.ast.addBrother</a:t>
            </a:r>
            <a:r>
              <a:rPr lang="en-US" sz="2000" dirty="0"/>
              <a:t>(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exprPntr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(value="-", child=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brother=None)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exprPntr</a:t>
            </a:r>
            <a:endParaRPr lang="en-US" sz="20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def exitTerm4(self,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AssignmentStatement2Parser.Term4Context):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endParaRPr lang="en-US" sz="2000" dirty="0"/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def </a:t>
            </a:r>
            <a:r>
              <a:rPr lang="en-US" sz="2000" dirty="0" err="1"/>
              <a:t>exitTerm_fact_mutiply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AssignmentStatement2Parser.Term_fact_mutiplyContext):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self.ast.addBrother</a:t>
            </a:r>
            <a:r>
              <a:rPr lang="en-US" sz="2000" dirty="0"/>
              <a:t>(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</a:t>
            </a:r>
            <a:r>
              <a:rPr lang="en-US" sz="2000" dirty="0" err="1"/>
              <a:t>ctx.factor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termPntr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(value="*", child=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brother=None)</a:t>
            </a:r>
          </a:p>
          <a:p>
            <a:pPr>
              <a:lnSpc>
                <a:spcPct val="130000"/>
              </a:lnSpc>
              <a:spcAft>
                <a:spcPts val="6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termPntr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235705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  <a:endParaRPr lang="en-US" sz="1400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42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67752" y="65224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Override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67752" y="1291002"/>
            <a:ext cx="9754188" cy="4592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 def </a:t>
            </a:r>
            <a:r>
              <a:rPr lang="en-US" sz="2000" dirty="0" err="1"/>
              <a:t>exitTerm_fact_divide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AssignmentStatement2Parser.Term_fact_divideContext):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self.ast.addBrother</a:t>
            </a:r>
            <a:r>
              <a:rPr lang="en-US" sz="2000" dirty="0"/>
              <a:t>(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</a:t>
            </a:r>
            <a:r>
              <a:rPr lang="en-US" sz="2000" dirty="0" err="1"/>
              <a:t>ctx.factor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termPntr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(value="/", child=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brother=None)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termPntr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def exitFactor3(self,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AssignmentStatement2Parser.Factor3Context):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ctx.factor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def </a:t>
            </a:r>
            <a:r>
              <a:rPr lang="en-US" sz="2000" dirty="0" err="1"/>
              <a:t>exitFact_expr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AssignmentStatement2Parser.Fact_exprContext):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def </a:t>
            </a:r>
            <a:r>
              <a:rPr lang="en-US" sz="2000" dirty="0" err="1"/>
              <a:t>exitFact_id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AssignmentStatement2Parser.Fact_idContext):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idPntr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(value=ctx.ID().</a:t>
            </a:r>
            <a:r>
              <a:rPr lang="en-US" sz="2000" dirty="0" err="1"/>
              <a:t>getText</a:t>
            </a:r>
            <a:r>
              <a:rPr lang="en-US" sz="2000" dirty="0"/>
              <a:t>(), child=None, brother=None)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idPntr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15689310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43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86802" y="63319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Override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86802" y="1339840"/>
            <a:ext cx="9725024" cy="52937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   def </a:t>
            </a:r>
            <a:r>
              <a:rPr lang="en-US" sz="2000" dirty="0" err="1"/>
              <a:t>exitFact_number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AssignmentStatement2Parser.Fact_numberContext):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ctx.number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def </a:t>
            </a:r>
            <a:r>
              <a:rPr lang="en-US" sz="2000" dirty="0" err="1"/>
              <a:t>exitNumber_float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AssignmentStatement2Parser.Number_floatContext):</a:t>
            </a:r>
          </a:p>
          <a:p>
            <a:pPr>
              <a:lnSpc>
                <a:spcPct val="120000"/>
              </a:lnSpc>
            </a:pPr>
            <a:r>
              <a:rPr lang="en-US" dirty="0"/>
              <a:t>        </a:t>
            </a:r>
            <a:r>
              <a:rPr lang="en-US" dirty="0" err="1"/>
              <a:t>numberPntr</a:t>
            </a:r>
            <a:r>
              <a:rPr lang="en-US" dirty="0"/>
              <a:t> = </a:t>
            </a:r>
            <a:r>
              <a:rPr lang="en-US" dirty="0" err="1"/>
              <a:t>self.ast.makeNode</a:t>
            </a:r>
            <a:r>
              <a:rPr lang="en-US" dirty="0"/>
              <a:t>(value=</a:t>
            </a:r>
            <a:r>
              <a:rPr lang="en-US" dirty="0" err="1"/>
              <a:t>ctx.FLOAT</a:t>
            </a:r>
            <a:r>
              <a:rPr lang="en-US" dirty="0"/>
              <a:t>().</a:t>
            </a:r>
            <a:r>
              <a:rPr lang="en-US" dirty="0" err="1"/>
              <a:t>getText</a:t>
            </a:r>
            <a:r>
              <a:rPr lang="en-US" dirty="0"/>
              <a:t>(), child=None, brother=None)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numberPntr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def </a:t>
            </a:r>
            <a:r>
              <a:rPr lang="en-US" sz="2000" dirty="0" err="1"/>
              <a:t>exitNumber_int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AssignmentStatement2Parser.Number_intContext):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numberPntr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(value=ctx.INT().</a:t>
            </a:r>
            <a:r>
              <a:rPr lang="en-US" sz="2000" dirty="0" err="1"/>
              <a:t>getText</a:t>
            </a:r>
            <a:r>
              <a:rPr lang="en-US" sz="2000" dirty="0"/>
              <a:t>(), child=None, brother=None)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numberPntr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def </a:t>
            </a:r>
            <a:r>
              <a:rPr lang="en-US" sz="2000" dirty="0" err="1"/>
              <a:t>print_tree</a:t>
            </a:r>
            <a:r>
              <a:rPr lang="en-US" sz="2000" dirty="0"/>
              <a:t>(self, node=None, level=1):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if node is None: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print("--------</a:t>
            </a:r>
            <a:r>
              <a:rPr lang="en-US" sz="2000" dirty="0" err="1"/>
              <a:t>Fenito</a:t>
            </a:r>
            <a:r>
              <a:rPr lang="en-US" sz="2000" dirty="0"/>
              <a:t>----------")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return</a:t>
            </a:r>
          </a:p>
          <a:p>
            <a:pPr>
              <a:lnSpc>
                <a:spcPct val="120000"/>
              </a:lnSpc>
              <a:spcAft>
                <a:spcPts val="1200"/>
              </a:spcAft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71582226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44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04900" y="63887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3. Override Listener to construct AST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104900" y="1314195"/>
            <a:ext cx="9782175" cy="486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/>
              <a:t>        if not </a:t>
            </a:r>
            <a:r>
              <a:rPr lang="en-US" sz="2000" dirty="0" err="1"/>
              <a:t>self.q.empty</a:t>
            </a:r>
            <a:r>
              <a:rPr lang="en-US" sz="20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print('Parent:', </a:t>
            </a:r>
            <a:r>
              <a:rPr lang="en-US" sz="2000" dirty="0" err="1"/>
              <a:t>self.q.get</a:t>
            </a:r>
            <a:r>
              <a:rPr lang="en-US" sz="2000" dirty="0"/>
              <a:t>().value)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print('\t'*level, end='')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while node is not None: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print(</a:t>
            </a:r>
            <a:r>
              <a:rPr lang="en-US" sz="2000" dirty="0" err="1"/>
              <a:t>node.value</a:t>
            </a:r>
            <a:r>
              <a:rPr lang="en-US" sz="2000" dirty="0"/>
              <a:t>, '\t───\t', end='')  # alt+196 = ───, alt+178=▓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if </a:t>
            </a:r>
            <a:r>
              <a:rPr lang="en-US" sz="2000" dirty="0" err="1"/>
              <a:t>node.child</a:t>
            </a:r>
            <a:r>
              <a:rPr lang="en-US" sz="2000" dirty="0"/>
              <a:t> is not None: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    </a:t>
            </a:r>
            <a:r>
              <a:rPr lang="en-US" sz="2000" dirty="0" err="1"/>
              <a:t>self.q.put</a:t>
            </a:r>
            <a:r>
              <a:rPr lang="en-US" sz="2000" dirty="0"/>
              <a:t>(</a:t>
            </a:r>
            <a:r>
              <a:rPr lang="en-US" sz="2000" dirty="0" err="1"/>
              <a:t>node.child</a:t>
            </a:r>
            <a:r>
              <a:rPr lang="en-US" sz="2000" dirty="0"/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    </a:t>
            </a:r>
            <a:r>
              <a:rPr lang="en-US" sz="2000" dirty="0" err="1"/>
              <a:t>self.q.put</a:t>
            </a:r>
            <a:r>
              <a:rPr lang="en-US" sz="2000" dirty="0"/>
              <a:t>(node)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node = </a:t>
            </a:r>
            <a:r>
              <a:rPr lang="en-US" sz="2000" dirty="0" err="1"/>
              <a:t>node.brother</a:t>
            </a:r>
            <a:endParaRPr lang="en-US" sz="2000" dirty="0"/>
          </a:p>
          <a:p>
            <a:pPr>
              <a:lnSpc>
                <a:spcPct val="120000"/>
              </a:lnSpc>
            </a:pPr>
            <a:r>
              <a:rPr lang="en-US" sz="2000" dirty="0"/>
              <a:t>            if node is None: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    print('▓', end='\n')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if not </a:t>
            </a:r>
            <a:r>
              <a:rPr lang="en-US" sz="2000" dirty="0" err="1"/>
              <a:t>self.q.empty</a:t>
            </a:r>
            <a:r>
              <a:rPr lang="en-US" sz="2000" dirty="0"/>
              <a:t>():</a:t>
            </a:r>
          </a:p>
          <a:p>
            <a:pPr>
              <a:lnSpc>
                <a:spcPct val="120000"/>
              </a:lnSpc>
            </a:pPr>
            <a:r>
              <a:rPr lang="en-US" sz="2000" dirty="0"/>
              <a:t>            </a:t>
            </a:r>
            <a:r>
              <a:rPr lang="en-US" sz="2000" dirty="0" err="1"/>
              <a:t>self.print_tree</a:t>
            </a:r>
            <a:r>
              <a:rPr lang="en-US" sz="2000" dirty="0"/>
              <a:t>(node=</a:t>
            </a:r>
            <a:r>
              <a:rPr lang="en-US" sz="2000" dirty="0" err="1"/>
              <a:t>self.q.get</a:t>
            </a:r>
            <a:r>
              <a:rPr lang="en-US" sz="2000" dirty="0"/>
              <a:t>(), level=level + 1)</a:t>
            </a:r>
          </a:p>
        </p:txBody>
      </p:sp>
    </p:spTree>
    <p:extLst>
      <p:ext uri="{BB962C8B-B14F-4D97-AF65-F5344CB8AC3E}">
        <p14:creationId xmlns:p14="http://schemas.microsoft.com/office/powerpoint/2010/main" val="322919890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45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15364" y="675783"/>
            <a:ext cx="49139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4. Write the program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204912" y="1313192"/>
            <a:ext cx="9782175" cy="486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7030A0"/>
                </a:solidFill>
              </a:rPr>
              <a:t>from antlr4 import *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7030A0"/>
                </a:solidFill>
              </a:rPr>
              <a:t>from code.assignment_statement_v2.gen.AssignmentStatement2Lexer import AssignmentStatement2Lexer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7030A0"/>
                </a:solidFill>
              </a:rPr>
              <a:t>from code.assignment_statement_v2.gen.AssignmentStatement2Parser import AssignmentStatement2Parser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7030A0"/>
                </a:solidFill>
              </a:rPr>
              <a:t>from code.assignment_statement_v2.Ast import </a:t>
            </a:r>
            <a:r>
              <a:rPr lang="en-US" sz="2000" dirty="0" err="1">
                <a:solidFill>
                  <a:srgbClr val="7030A0"/>
                </a:solidFill>
              </a:rPr>
              <a:t>ASTListener</a:t>
            </a:r>
            <a:endParaRPr lang="en-US" sz="20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7030A0"/>
                </a:solidFill>
              </a:rPr>
              <a:t>import </a:t>
            </a:r>
            <a:r>
              <a:rPr lang="en-US" sz="2000" dirty="0" err="1">
                <a:solidFill>
                  <a:srgbClr val="7030A0"/>
                </a:solidFill>
              </a:rPr>
              <a:t>argparse</a:t>
            </a:r>
            <a:endParaRPr lang="en-US" sz="2000" dirty="0">
              <a:solidFill>
                <a:srgbClr val="7030A0"/>
              </a:solidFill>
            </a:endParaRP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6666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def main(</a:t>
            </a:r>
            <a:r>
              <a:rPr lang="en-US" sz="2000" dirty="0" err="1">
                <a:solidFill>
                  <a:srgbClr val="6666FF"/>
                </a:solidFill>
              </a:rPr>
              <a:t>args</a:t>
            </a:r>
            <a:r>
              <a:rPr lang="en-US" sz="2000" dirty="0">
                <a:solidFill>
                  <a:srgbClr val="6666FF"/>
                </a:solidFill>
              </a:rPr>
              <a:t>):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 Step 1: Load input source into stream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stream = </a:t>
            </a:r>
            <a:r>
              <a:rPr lang="en-US" sz="2000" dirty="0" err="1">
                <a:solidFill>
                  <a:srgbClr val="6666FF"/>
                </a:solidFill>
              </a:rPr>
              <a:t>FileStream</a:t>
            </a:r>
            <a:r>
              <a:rPr lang="en-US" sz="2000" dirty="0">
                <a:solidFill>
                  <a:srgbClr val="6666FF"/>
                </a:solidFill>
              </a:rPr>
              <a:t>(</a:t>
            </a:r>
            <a:r>
              <a:rPr lang="en-US" sz="2000" dirty="0" err="1">
                <a:solidFill>
                  <a:srgbClr val="6666FF"/>
                </a:solidFill>
              </a:rPr>
              <a:t>args.file</a:t>
            </a:r>
            <a:r>
              <a:rPr lang="en-US" sz="2000" dirty="0">
                <a:solidFill>
                  <a:srgbClr val="6666FF"/>
                </a:solidFill>
              </a:rPr>
              <a:t>, encoding='utf8')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print('Input code:\n{0}'.format(stream))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print('Result:')</a:t>
            </a:r>
          </a:p>
        </p:txBody>
      </p:sp>
    </p:spTree>
    <p:extLst>
      <p:ext uri="{BB962C8B-B14F-4D97-AF65-F5344CB8AC3E}">
        <p14:creationId xmlns:p14="http://schemas.microsoft.com/office/powerpoint/2010/main" val="1778727409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46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71869" y="582990"/>
            <a:ext cx="4819062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4. Write the program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099843" y="1301381"/>
            <a:ext cx="9782175" cy="48690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# Step 2: Create an instance of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AssignmentStLexer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lexer</a:t>
            </a:r>
            <a:r>
              <a:rPr lang="en-US" sz="2000" dirty="0">
                <a:solidFill>
                  <a:srgbClr val="6666FF"/>
                </a:solidFill>
              </a:rPr>
              <a:t> = AssignmentStatement2Lexer(stream)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 Step 3: Convert the input source into a list of tokens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token_stream</a:t>
            </a:r>
            <a:r>
              <a:rPr lang="en-US" sz="2000" dirty="0">
                <a:solidFill>
                  <a:srgbClr val="6666FF"/>
                </a:solidFill>
              </a:rPr>
              <a:t> = </a:t>
            </a:r>
            <a:r>
              <a:rPr lang="en-US" sz="2000" dirty="0" err="1">
                <a:solidFill>
                  <a:srgbClr val="6666FF"/>
                </a:solidFill>
              </a:rPr>
              <a:t>CommonTokenStream</a:t>
            </a:r>
            <a:r>
              <a:rPr lang="en-US" sz="2000" dirty="0">
                <a:solidFill>
                  <a:srgbClr val="6666FF"/>
                </a:solidFill>
              </a:rPr>
              <a:t>(</a:t>
            </a:r>
            <a:r>
              <a:rPr lang="en-US" sz="2000" dirty="0" err="1">
                <a:solidFill>
                  <a:srgbClr val="6666FF"/>
                </a:solidFill>
              </a:rPr>
              <a:t>lexer</a:t>
            </a:r>
            <a:r>
              <a:rPr lang="en-US" sz="2000" dirty="0">
                <a:solidFill>
                  <a:srgbClr val="6666F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 Step 4: Create an instance of the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AssignmentStParser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parser = AssignmentStatement2Parser(</a:t>
            </a:r>
            <a:r>
              <a:rPr lang="en-US" sz="2000" dirty="0" err="1">
                <a:solidFill>
                  <a:srgbClr val="6666FF"/>
                </a:solidFill>
              </a:rPr>
              <a:t>token_stream</a:t>
            </a:r>
            <a:r>
              <a:rPr lang="en-US" sz="2000" dirty="0">
                <a:solidFill>
                  <a:srgbClr val="6666FF"/>
                </a:solidFill>
              </a:rPr>
              <a:t>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5: Create parse tree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parse_tree</a:t>
            </a:r>
            <a:r>
              <a:rPr lang="en-US" sz="2000" dirty="0">
                <a:solidFill>
                  <a:srgbClr val="6666FF"/>
                </a:solidFill>
              </a:rPr>
              <a:t> = </a:t>
            </a:r>
            <a:r>
              <a:rPr lang="en-US" sz="2000" dirty="0" err="1">
                <a:solidFill>
                  <a:srgbClr val="6666FF"/>
                </a:solidFill>
              </a:rPr>
              <a:t>parser.start</a:t>
            </a:r>
            <a:r>
              <a:rPr lang="en-US" sz="2000" dirty="0">
                <a:solidFill>
                  <a:srgbClr val="6666FF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# Step 6: Create an instance of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AssignmentStListener</a:t>
            </a:r>
            <a:endParaRPr lang="en-US" sz="2000" dirty="0">
              <a:solidFill>
                <a:srgbClr val="6666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code_generator_listener</a:t>
            </a:r>
            <a:r>
              <a:rPr lang="en-US" sz="2000" dirty="0">
                <a:solidFill>
                  <a:srgbClr val="6666FF"/>
                </a:solidFill>
              </a:rPr>
              <a:t> = </a:t>
            </a:r>
            <a:r>
              <a:rPr lang="en-US" sz="2000" dirty="0" err="1">
                <a:solidFill>
                  <a:srgbClr val="6666FF"/>
                </a:solidFill>
              </a:rPr>
              <a:t>ASTListener</a:t>
            </a:r>
            <a:r>
              <a:rPr lang="en-US" sz="2000" dirty="0">
                <a:solidFill>
                  <a:srgbClr val="6666FF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# Step 7(a): Walk parse tree with a customized listener (Automatically)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walker = </a:t>
            </a:r>
            <a:r>
              <a:rPr lang="en-US" sz="2000" dirty="0" err="1">
                <a:solidFill>
                  <a:srgbClr val="6666FF"/>
                </a:solidFill>
              </a:rPr>
              <a:t>ParseTreeWalker</a:t>
            </a:r>
            <a:r>
              <a:rPr lang="en-US" sz="2000" dirty="0">
                <a:solidFill>
                  <a:srgbClr val="6666FF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walker.walk</a:t>
            </a:r>
            <a:r>
              <a:rPr lang="en-US" sz="2000" dirty="0">
                <a:solidFill>
                  <a:srgbClr val="6666FF"/>
                </a:solidFill>
              </a:rPr>
              <a:t>(t=</a:t>
            </a:r>
            <a:r>
              <a:rPr lang="en-US" sz="2000" dirty="0" err="1">
                <a:solidFill>
                  <a:srgbClr val="6666FF"/>
                </a:solidFill>
              </a:rPr>
              <a:t>parse_tree</a:t>
            </a:r>
            <a:r>
              <a:rPr lang="en-US" sz="2000" dirty="0">
                <a:solidFill>
                  <a:srgbClr val="6666FF"/>
                </a:solidFill>
              </a:rPr>
              <a:t>, listener=</a:t>
            </a:r>
            <a:r>
              <a:rPr lang="en-US" sz="2000" dirty="0" err="1">
                <a:solidFill>
                  <a:srgbClr val="6666FF"/>
                </a:solidFill>
              </a:rPr>
              <a:t>code_generator_listener</a:t>
            </a:r>
            <a:r>
              <a:rPr lang="en-US" sz="2000" dirty="0">
                <a:solidFill>
                  <a:srgbClr val="6666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50139182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47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104900" y="627978"/>
            <a:ext cx="5400675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4. Write the program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299542" y="1309758"/>
            <a:ext cx="9820863" cy="44996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 Step 7(b): Walk parse tree with a customize visitor (Manually)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code_generator_vistor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ThreeAddressCodeGeneratorVisitor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code_generator_vistor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= ThreeAddressCodeGenerator2Visitor()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#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code_generator_vistor.visitStart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ctx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=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parse_tree.getRuleContext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())</a:t>
            </a:r>
          </a:p>
          <a:p>
            <a:pPr>
              <a:lnSpc>
                <a:spcPct val="120000"/>
              </a:lnSpc>
            </a:pPr>
            <a:endParaRPr lang="en-US" sz="2000" dirty="0">
              <a:solidFill>
                <a:srgbClr val="6666FF"/>
              </a:solidFill>
            </a:endParaRP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if __name__ == '__main__':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argparser</a:t>
            </a:r>
            <a:r>
              <a:rPr lang="en-US" sz="2000" dirty="0">
                <a:solidFill>
                  <a:srgbClr val="6666FF"/>
                </a:solidFill>
              </a:rPr>
              <a:t> = </a:t>
            </a:r>
            <a:r>
              <a:rPr lang="en-US" sz="2000" dirty="0" err="1">
                <a:solidFill>
                  <a:srgbClr val="6666FF"/>
                </a:solidFill>
              </a:rPr>
              <a:t>argparse.ArgumentParser</a:t>
            </a:r>
            <a:r>
              <a:rPr lang="en-US" sz="2000" dirty="0">
                <a:solidFill>
                  <a:srgbClr val="6666FF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argparser.add_argument</a:t>
            </a:r>
            <a:r>
              <a:rPr lang="en-US" sz="2000" dirty="0">
                <a:solidFill>
                  <a:srgbClr val="6666FF"/>
                </a:solidFill>
              </a:rPr>
              <a:t>(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    '-n', '--file',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    help='Input source', default=r'input.txt')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</a:t>
            </a:r>
            <a:r>
              <a:rPr lang="en-US" sz="2000" dirty="0" err="1">
                <a:solidFill>
                  <a:srgbClr val="6666FF"/>
                </a:solidFill>
              </a:rPr>
              <a:t>args</a:t>
            </a:r>
            <a:r>
              <a:rPr lang="en-US" sz="2000" dirty="0">
                <a:solidFill>
                  <a:srgbClr val="6666FF"/>
                </a:solidFill>
              </a:rPr>
              <a:t> = </a:t>
            </a:r>
            <a:r>
              <a:rPr lang="en-US" sz="2000" dirty="0" err="1">
                <a:solidFill>
                  <a:srgbClr val="6666FF"/>
                </a:solidFill>
              </a:rPr>
              <a:t>argparser.parse_args</a:t>
            </a:r>
            <a:r>
              <a:rPr lang="en-US" sz="2000" dirty="0">
                <a:solidFill>
                  <a:srgbClr val="6666FF"/>
                </a:solidFill>
              </a:rPr>
              <a:t>()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666FF"/>
                </a:solidFill>
              </a:rPr>
              <a:t>    main(</a:t>
            </a:r>
            <a:r>
              <a:rPr lang="en-US" sz="2000" dirty="0" err="1">
                <a:solidFill>
                  <a:srgbClr val="6666FF"/>
                </a:solidFill>
              </a:rPr>
              <a:t>args</a:t>
            </a:r>
            <a:r>
              <a:rPr lang="en-US" sz="2000" dirty="0">
                <a:solidFill>
                  <a:srgbClr val="6666FF"/>
                </a:solidFill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36670048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F1B0753-A51B-423F-82EC-D9E0CFDFAF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8452290-D730-4853-92E6-D0CBF38670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A1C86C-BB2D-4752-BA28-1E45E99936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48</a:t>
            </a:fld>
            <a:endParaRPr lang="en-US" sz="1600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BD24B6EF-1F49-48C6-9231-88899B66BFB5}"/>
              </a:ext>
            </a:extLst>
          </p:cNvPr>
          <p:cNvSpPr txBox="1">
            <a:spLocks/>
          </p:cNvSpPr>
          <p:nvPr/>
        </p:nvSpPr>
        <p:spPr>
          <a:xfrm>
            <a:off x="1024413" y="633171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b="1" dirty="0">
                <a:ln w="22225">
                  <a:solidFill>
                    <a:srgbClr val="FFFF00"/>
                  </a:solidFill>
                  <a:prstDash val="solid"/>
                </a:ln>
                <a:solidFill>
                  <a:schemeClr val="accent6">
                    <a:lumMod val="50000"/>
                  </a:schemeClr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5. Example</a:t>
            </a:r>
            <a:endParaRPr kumimoji="0" lang="en-US" sz="3600" b="1" i="0" u="none" strike="noStrike" kern="1200" cap="none" spc="0" normalizeH="0" baseline="0" noProof="0" dirty="0">
              <a:ln w="22225">
                <a:solidFill>
                  <a:srgbClr val="FFFF00"/>
                </a:solidFill>
                <a:prstDash val="solid"/>
              </a:ln>
              <a:solidFill>
                <a:schemeClr val="accent6">
                  <a:lumMod val="50000"/>
                </a:schemeClr>
              </a:solidFill>
              <a:effectLst>
                <a:outerShdw blurRad="50800" dist="38100" dir="5400000" algn="t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D6F7E99-9422-4875-A7D7-79D41314DD6E}"/>
              </a:ext>
            </a:extLst>
          </p:cNvPr>
          <p:cNvSpPr txBox="1"/>
          <p:nvPr/>
        </p:nvSpPr>
        <p:spPr>
          <a:xfrm>
            <a:off x="1409701" y="1632366"/>
            <a:ext cx="2628899" cy="8063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Input string:</a:t>
            </a:r>
          </a:p>
          <a:p>
            <a:pPr>
              <a:lnSpc>
                <a:spcPct val="120000"/>
              </a:lnSpc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  c := a / b * c + d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AE294B2-F2BC-43A9-BF61-6CF453CCE49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72399" y="1137407"/>
            <a:ext cx="3200400" cy="12573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D8AB8BD2-4275-4F9A-A14E-619163EC91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53462" y="2394707"/>
            <a:ext cx="2562225" cy="809625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47E379F-63A1-400B-B823-FBB1ABD7BE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01087" y="3171825"/>
            <a:ext cx="771525" cy="55245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4C066EA5-8971-47C1-A5E2-BFA2F3197FF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72399" y="3777165"/>
            <a:ext cx="2476500" cy="80962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0CE914B-3C21-42C8-AFF9-38EF16FA9A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705599" y="4584654"/>
            <a:ext cx="2676525" cy="8382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7CD13C8-F981-4F13-B87C-5399D81959D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736554" y="5387975"/>
            <a:ext cx="942975" cy="131445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082A33B-248E-4EF7-8F81-0F1E31A405D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536778" y="5455531"/>
            <a:ext cx="809625" cy="7143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2C49025-7544-4639-9BE5-07DD6833DF6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539286" y="4603704"/>
            <a:ext cx="714375" cy="70485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CA7E587-107F-4112-B3FE-62F45ADAB70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482262" y="3227743"/>
            <a:ext cx="733425" cy="6858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30C9B40A-133D-4532-A6F9-32A9FAA9801F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304881" y="5793668"/>
            <a:ext cx="1581150" cy="581025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94DE6645-6DB9-4CB4-82A3-E0DA05CD03F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362325" y="4965654"/>
            <a:ext cx="1571625" cy="85725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0E022E03-5110-47E2-A22A-81279259909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390900" y="4146735"/>
            <a:ext cx="1552575" cy="828675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17CB3CEC-55DF-4F6F-8A1F-A90B9106417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3405187" y="3318060"/>
            <a:ext cx="1685925" cy="847725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02D4B56E-2B8E-4997-BE96-A6E24EE49759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438275" y="2381250"/>
            <a:ext cx="1695450" cy="97155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8DECBAAB-0098-4C51-9B8F-E5DDF993ACA1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5181894" y="5784804"/>
            <a:ext cx="1609725" cy="600075"/>
          </a:xfrm>
          <a:prstGeom prst="rect">
            <a:avLst/>
          </a:prstGeom>
        </p:spPr>
      </p:pic>
      <p:pic>
        <p:nvPicPr>
          <p:cNvPr id="52" name="Picture 51">
            <a:extLst>
              <a:ext uri="{FF2B5EF4-FFF2-40B4-BE49-F238E27FC236}">
                <a16:creationId xmlns:a16="http://schemas.microsoft.com/office/drawing/2014/main" id="{EA726AA6-65D4-47F2-9BD9-9C1BB9C72379}"/>
              </a:ext>
            </a:extLst>
          </p:cNvPr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5181599" y="4917859"/>
            <a:ext cx="1590675" cy="609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71397702-6367-45B0-842B-3C26E7942783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5210175" y="4129087"/>
            <a:ext cx="1600200" cy="600075"/>
          </a:xfrm>
          <a:prstGeom prst="rect">
            <a:avLst/>
          </a:prstGeom>
        </p:spPr>
      </p:pic>
      <p:pic>
        <p:nvPicPr>
          <p:cNvPr id="58" name="Picture 57">
            <a:extLst>
              <a:ext uri="{FF2B5EF4-FFF2-40B4-BE49-F238E27FC236}">
                <a16:creationId xmlns:a16="http://schemas.microsoft.com/office/drawing/2014/main" id="{070FF459-C0DE-4D47-BE9E-748E83E9D5F7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4891087" y="6029325"/>
            <a:ext cx="295275" cy="3810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65C96133-D1E1-489E-B841-057083475336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24425" y="5112890"/>
            <a:ext cx="266700" cy="390525"/>
          </a:xfrm>
          <a:prstGeom prst="rect">
            <a:avLst/>
          </a:prstGeom>
        </p:spPr>
      </p:pic>
      <p:pic>
        <p:nvPicPr>
          <p:cNvPr id="63" name="Picture 62">
            <a:extLst>
              <a:ext uri="{FF2B5EF4-FFF2-40B4-BE49-F238E27FC236}">
                <a16:creationId xmlns:a16="http://schemas.microsoft.com/office/drawing/2014/main" id="{9678E4B9-0501-4A52-8F03-173262F5FB75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4953000" y="4303496"/>
            <a:ext cx="266700" cy="390525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60C351F1-5670-4587-A708-878B859BC29D}"/>
              </a:ext>
            </a:extLst>
          </p:cNvPr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457325" y="3324225"/>
            <a:ext cx="1657350" cy="666750"/>
          </a:xfrm>
          <a:prstGeom prst="rect">
            <a:avLst/>
          </a:prstGeom>
        </p:spPr>
      </p:pic>
      <p:pic>
        <p:nvPicPr>
          <p:cNvPr id="67" name="Picture 66">
            <a:extLst>
              <a:ext uri="{FF2B5EF4-FFF2-40B4-BE49-F238E27FC236}">
                <a16:creationId xmlns:a16="http://schemas.microsoft.com/office/drawing/2014/main" id="{96568F02-6501-458F-90AC-63E1F4EE9212}"/>
              </a:ext>
            </a:extLst>
          </p:cNvPr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3124200" y="3484346"/>
            <a:ext cx="266700" cy="390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5208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xit" presetSubtype="3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6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9" dur="2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2" dur="2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5" dur="2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18" dur="2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1" dur="2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4" dur="2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6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circle(out)">
                                      <p:cBhvr>
                                        <p:cTn id="27" dur="2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19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3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8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0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4" fill="hold">
                      <p:stCondLst>
                        <p:cond delay="indefinite"/>
                      </p:stCondLst>
                      <p:childTnLst>
                        <p:par>
                          <p:cTn id="85" fill="hold">
                            <p:stCondLst>
                              <p:cond delay="0"/>
                            </p:stCondLst>
                            <p:childTnLst>
                              <p:par>
                                <p:cTn id="8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9" fill="hold">
                      <p:stCondLst>
                        <p:cond delay="indefinite"/>
                      </p:stCondLst>
                      <p:childTnLst>
                        <p:par>
                          <p:cTn id="90" fill="hold">
                            <p:stCondLst>
                              <p:cond delay="0"/>
                            </p:stCondLst>
                            <p:childTnLst>
                              <p:par>
                                <p:cTn id="9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3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4" fill="hold">
                      <p:stCondLst>
                        <p:cond delay="indefinite"/>
                      </p:stCondLst>
                      <p:childTnLst>
                        <p:par>
                          <p:cTn id="95" fill="hold">
                            <p:stCondLst>
                              <p:cond delay="0"/>
                            </p:stCondLst>
                            <p:childTnLst>
                              <p:par>
                                <p:cTn id="9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9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0" fill="hold">
                      <p:stCondLst>
                        <p:cond delay="indefinite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9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0" fill="hold">
                      <p:stCondLst>
                        <p:cond delay="indefinite"/>
                      </p:stCondLst>
                      <p:childTnLst>
                        <p:par>
                          <p:cTn id="121" fill="hold">
                            <p:stCondLst>
                              <p:cond delay="0"/>
                            </p:stCondLst>
                            <p:childTnLst>
                              <p:par>
                                <p:cTn id="122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4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5" fill="hold">
                      <p:stCondLst>
                        <p:cond delay="indefinite"/>
                      </p:stCondLst>
                      <p:childTnLst>
                        <p:par>
                          <p:cTn id="126" fill="hold">
                            <p:stCondLst>
                              <p:cond delay="0"/>
                            </p:stCondLst>
                            <p:childTnLst>
                              <p:par>
                                <p:cTn id="127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8947DD5-7F9E-41F3-9B90-BC5051746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ED443A2-DB0B-422B-BDCD-9F07B2F031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ACE5ED6-6DFD-41C2-9ADE-38EB1F97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49</a:t>
            </a:fld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592034-7FF6-4CC4-A4F3-CF1B50F16C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90624" y="1324527"/>
            <a:ext cx="8791576" cy="4518713"/>
          </a:xfrm>
          <a:prstGeom prst="rect">
            <a:avLst/>
          </a:prstGeom>
        </p:spPr>
      </p:pic>
      <p:sp>
        <p:nvSpPr>
          <p:cNvPr id="7" name="Title 2">
            <a:extLst>
              <a:ext uri="{FF2B5EF4-FFF2-40B4-BE49-F238E27FC236}">
                <a16:creationId xmlns:a16="http://schemas.microsoft.com/office/drawing/2014/main" id="{E374BC9D-D3F7-4761-BFB9-630C4FA456AB}"/>
              </a:ext>
            </a:extLst>
          </p:cNvPr>
          <p:cNvSpPr txBox="1">
            <a:spLocks/>
          </p:cNvSpPr>
          <p:nvPr/>
        </p:nvSpPr>
        <p:spPr>
          <a:xfrm>
            <a:off x="1024413" y="633171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Example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3539777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726" y="527557"/>
            <a:ext cx="6267594" cy="580808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Who, when/where, and what?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5726" y="1514147"/>
            <a:ext cx="8355473" cy="486479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Suggested References:</a:t>
            </a: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Compilers (chapters  5 and 6)</a:t>
            </a: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Language Implementation Patterns (chapters 4 and 5) 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5"/>
            <a:ext cx="6461760" cy="33528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6A9BB-F5E8-42C5-B9C8-8E6AF703A0E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2B521F5E-0883-48B8-8A0D-579021819B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13543" y="3227751"/>
            <a:ext cx="2488947" cy="3221689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67F1E0FF-7A33-498D-8D09-7A16C581A6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02544" y="3253661"/>
            <a:ext cx="2659855" cy="31957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8394866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08BDA-BA9A-4C4A-BB94-1E43079D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0EDF9-DB75-47AE-8F64-579FCFF8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9E88C-E46D-4F02-9FAD-D7F628C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50</a:t>
            </a:fld>
            <a:endParaRPr lang="en-US" sz="160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73DC1BA-19F2-4697-BB91-C840BB3669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7850" y="3716574"/>
            <a:ext cx="7953376" cy="282233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519ADE09-5C57-4273-A5BC-23D00C226F33}"/>
              </a:ext>
            </a:extLst>
          </p:cNvPr>
          <p:cNvSpPr txBox="1"/>
          <p:nvPr/>
        </p:nvSpPr>
        <p:spPr>
          <a:xfrm>
            <a:off x="809625" y="1273302"/>
            <a:ext cx="10829338" cy="24606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2000" dirty="0"/>
              <a:t>    def </a:t>
            </a:r>
            <a:r>
              <a:rPr lang="en-US" sz="2000" dirty="0" err="1"/>
              <a:t>exitAssign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AssignmentStatement2Parser.AssignContext):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idPntr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(value=ctx.ID().</a:t>
            </a:r>
            <a:r>
              <a:rPr lang="en-US" sz="2000" dirty="0" err="1"/>
              <a:t>getText</a:t>
            </a:r>
            <a:r>
              <a:rPr lang="en-US" sz="2000" dirty="0"/>
              <a:t>(), child=None, brother=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assPntr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(value=":=", child=</a:t>
            </a:r>
            <a:r>
              <a:rPr lang="en-US" sz="2000" dirty="0" err="1"/>
              <a:t>idPntr</a:t>
            </a:r>
            <a:r>
              <a:rPr lang="en-US" sz="2000" dirty="0"/>
              <a:t>, brother=None)</a:t>
            </a:r>
          </a:p>
          <a:p>
            <a:pPr>
              <a:lnSpc>
                <a:spcPct val="13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pPr>
              <a:lnSpc>
                <a:spcPct val="13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self.ast.root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pPr>
              <a:lnSpc>
                <a:spcPct val="130000"/>
              </a:lnSpc>
            </a:pPr>
            <a:r>
              <a:rPr lang="en-US" sz="2000" dirty="0"/>
              <a:t>        </a:t>
            </a:r>
            <a:r>
              <a:rPr lang="en-US" sz="2000" dirty="0" err="1"/>
              <a:t>self.print_tree</a:t>
            </a:r>
            <a:r>
              <a:rPr lang="en-US" sz="2000" dirty="0"/>
              <a:t>(</a:t>
            </a:r>
            <a:r>
              <a:rPr lang="en-US" sz="2000" dirty="0" err="1"/>
              <a:t>self.ast.root</a:t>
            </a:r>
            <a:r>
              <a:rPr lang="en-US" sz="2000" dirty="0"/>
              <a:t>, 1)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C24A100-4F99-43C2-87FD-CD404C26CE00}"/>
              </a:ext>
            </a:extLst>
          </p:cNvPr>
          <p:cNvSpPr txBox="1">
            <a:spLocks/>
          </p:cNvSpPr>
          <p:nvPr/>
        </p:nvSpPr>
        <p:spPr>
          <a:xfrm>
            <a:off x="1062990" y="670455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5. Example - 2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481985150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08BDA-BA9A-4C4A-BB94-1E43079D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0EDF9-DB75-47AE-8F64-579FCFF8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9E88C-E46D-4F02-9FAD-D7F628C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51</a:t>
            </a:fld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ADE09-5C57-4273-A5BC-23D00C226F33}"/>
              </a:ext>
            </a:extLst>
          </p:cNvPr>
          <p:cNvSpPr txBox="1"/>
          <p:nvPr/>
        </p:nvSpPr>
        <p:spPr>
          <a:xfrm>
            <a:off x="819151" y="1136430"/>
            <a:ext cx="10829338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    def </a:t>
            </a:r>
            <a:r>
              <a:rPr lang="en-US" sz="2000" dirty="0" err="1"/>
              <a:t>exitAssign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AssignmentStatement2Parser.AssignContext):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idPntr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(value=ctx.ID().</a:t>
            </a:r>
            <a:r>
              <a:rPr lang="en-US" sz="2000" dirty="0" err="1"/>
              <a:t>getText</a:t>
            </a:r>
            <a:r>
              <a:rPr lang="en-US" sz="2000" dirty="0"/>
              <a:t>(), child=None, brother=</a:t>
            </a:r>
            <a:r>
              <a:rPr lang="en-US" sz="2000" dirty="0" err="1"/>
              <a:t>ctx.expr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assPntr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(value=":=", child=</a:t>
            </a:r>
            <a:r>
              <a:rPr lang="en-US" sz="2000" dirty="0" err="1"/>
              <a:t>idPntr</a:t>
            </a:r>
            <a:r>
              <a:rPr lang="en-US" sz="2000" dirty="0"/>
              <a:t>, brother=None)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r>
              <a:rPr lang="en-US" sz="2000" dirty="0"/>
              <a:t>        </a:t>
            </a:r>
            <a:r>
              <a:rPr lang="en-US" sz="2000" dirty="0" err="1"/>
              <a:t>self.ast.root</a:t>
            </a:r>
            <a:r>
              <a:rPr lang="en-US" sz="2000" dirty="0"/>
              <a:t> = </a:t>
            </a:r>
            <a:r>
              <a:rPr lang="en-US" sz="2000" dirty="0" err="1"/>
              <a:t>assPntr</a:t>
            </a:r>
            <a:endParaRPr lang="en-US" sz="2000" dirty="0"/>
          </a:p>
          <a:p>
            <a:r>
              <a:rPr lang="en-US" sz="2000" dirty="0"/>
              <a:t>        </a:t>
            </a:r>
            <a:r>
              <a:rPr lang="en-US" sz="2000" dirty="0" err="1"/>
              <a:t>self.print_tree</a:t>
            </a:r>
            <a:r>
              <a:rPr lang="en-US" sz="2000" dirty="0"/>
              <a:t>(</a:t>
            </a:r>
            <a:r>
              <a:rPr lang="en-US" sz="2000" dirty="0" err="1"/>
              <a:t>self.ast.root</a:t>
            </a:r>
            <a:r>
              <a:rPr lang="en-US" sz="2000" dirty="0"/>
              <a:t>, 1)</a:t>
            </a: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C24A100-4F99-43C2-87FD-CD404C26CE00}"/>
              </a:ext>
            </a:extLst>
          </p:cNvPr>
          <p:cNvSpPr txBox="1">
            <a:spLocks/>
          </p:cNvSpPr>
          <p:nvPr/>
        </p:nvSpPr>
        <p:spPr>
          <a:xfrm>
            <a:off x="1091481" y="710306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5. Example - 2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4102B-D2E7-4A32-9E36-875800F4F112}"/>
              </a:ext>
            </a:extLst>
          </p:cNvPr>
          <p:cNvSpPr txBox="1"/>
          <p:nvPr/>
        </p:nvSpPr>
        <p:spPr>
          <a:xfrm>
            <a:off x="1466651" y="3419710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Input string: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a := b *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17137-FFB2-46EB-80E0-8AD2D20AAAFF}"/>
              </a:ext>
            </a:extLst>
          </p:cNvPr>
          <p:cNvSpPr txBox="1"/>
          <p:nvPr/>
        </p:nvSpPr>
        <p:spPr>
          <a:xfrm>
            <a:off x="1466650" y="4153087"/>
            <a:ext cx="305965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Grammar: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assign:  ID := expr ;</a:t>
            </a:r>
          </a:p>
        </p:txBody>
      </p:sp>
      <p:grpSp>
        <p:nvGrpSpPr>
          <p:cNvPr id="13" name="Group 12">
            <a:extLst>
              <a:ext uri="{FF2B5EF4-FFF2-40B4-BE49-F238E27FC236}">
                <a16:creationId xmlns:a16="http://schemas.microsoft.com/office/drawing/2014/main" id="{49B82D1C-DEBC-4959-BB04-BC5A47E4D8A4}"/>
              </a:ext>
            </a:extLst>
          </p:cNvPr>
          <p:cNvGrpSpPr/>
          <p:nvPr/>
        </p:nvGrpSpPr>
        <p:grpSpPr>
          <a:xfrm>
            <a:off x="5143501" y="4086227"/>
            <a:ext cx="1266825" cy="363366"/>
            <a:chOff x="5133975" y="4305300"/>
            <a:chExt cx="1619250" cy="485775"/>
          </a:xfrm>
        </p:grpSpPr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DB0AE1E3-3A8E-4156-B263-53F1AB6131C9}"/>
                </a:ext>
              </a:extLst>
            </p:cNvPr>
            <p:cNvSpPr/>
            <p:nvPr/>
          </p:nvSpPr>
          <p:spPr>
            <a:xfrm>
              <a:off x="5133975" y="4305300"/>
              <a:ext cx="1619250" cy="485775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a        </a:t>
              </a:r>
            </a:p>
          </p:txBody>
        </p:sp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69B506B6-3FDD-461A-98FA-2B62EE058385}"/>
                </a:ext>
              </a:extLst>
            </p:cNvPr>
            <p:cNvSpPr/>
            <p:nvPr/>
          </p:nvSpPr>
          <p:spPr>
            <a:xfrm>
              <a:off x="5715000" y="4305300"/>
              <a:ext cx="533400" cy="485775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C4489A59-5D89-4A1D-847B-C4967FADE077}"/>
              </a:ext>
            </a:extLst>
          </p:cNvPr>
          <p:cNvSpPr txBox="1"/>
          <p:nvPr/>
        </p:nvSpPr>
        <p:spPr>
          <a:xfrm>
            <a:off x="1476175" y="4998983"/>
            <a:ext cx="2607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def assign()  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expect(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S_id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expect(</a:t>
            </a:r>
            <a:r>
              <a:rPr lang="en-US" sz="20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s_assign</a:t>
            </a:r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     expr()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1BDF9622-8F12-45A3-A5F0-B04F67A330BB}"/>
              </a:ext>
            </a:extLst>
          </p:cNvPr>
          <p:cNvCxnSpPr>
            <a:endCxn id="16" idx="1"/>
          </p:cNvCxnSpPr>
          <p:nvPr/>
        </p:nvCxnSpPr>
        <p:spPr>
          <a:xfrm>
            <a:off x="6233820" y="4267909"/>
            <a:ext cx="7003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406F0621-AEEF-4898-9BE2-2AFFE131AEB5}"/>
              </a:ext>
            </a:extLst>
          </p:cNvPr>
          <p:cNvCxnSpPr/>
          <p:nvPr/>
        </p:nvCxnSpPr>
        <p:spPr>
          <a:xfrm>
            <a:off x="8153400" y="5165775"/>
            <a:ext cx="700380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49" name="Connector: Curved 48">
            <a:extLst>
              <a:ext uri="{FF2B5EF4-FFF2-40B4-BE49-F238E27FC236}">
                <a16:creationId xmlns:a16="http://schemas.microsoft.com/office/drawing/2014/main" id="{62B4AC7D-2F51-4BEC-B526-418AA617DD47}"/>
              </a:ext>
            </a:extLst>
          </p:cNvPr>
          <p:cNvCxnSpPr>
            <a:cxnSpLocks/>
          </p:cNvCxnSpPr>
          <p:nvPr/>
        </p:nvCxnSpPr>
        <p:spPr>
          <a:xfrm rot="5400000">
            <a:off x="4287375" y="3070688"/>
            <a:ext cx="2202791" cy="176215"/>
          </a:xfrm>
          <a:prstGeom prst="curvedConnector3">
            <a:avLst>
              <a:gd name="adj1" fmla="val 47838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8" name="Group 57">
            <a:extLst>
              <a:ext uri="{FF2B5EF4-FFF2-40B4-BE49-F238E27FC236}">
                <a16:creationId xmlns:a16="http://schemas.microsoft.com/office/drawing/2014/main" id="{5B4B337D-B4F0-4749-B14D-FAB57AD1A6BD}"/>
              </a:ext>
            </a:extLst>
          </p:cNvPr>
          <p:cNvGrpSpPr/>
          <p:nvPr/>
        </p:nvGrpSpPr>
        <p:grpSpPr>
          <a:xfrm>
            <a:off x="6934200" y="2105024"/>
            <a:ext cx="3190875" cy="3195231"/>
            <a:chOff x="6934200" y="2438399"/>
            <a:chExt cx="3190875" cy="3195231"/>
          </a:xfrm>
        </p:grpSpPr>
        <p:grpSp>
          <p:nvGrpSpPr>
            <p:cNvPr id="15" name="Group 14">
              <a:extLst>
                <a:ext uri="{FF2B5EF4-FFF2-40B4-BE49-F238E27FC236}">
                  <a16:creationId xmlns:a16="http://schemas.microsoft.com/office/drawing/2014/main" id="{A33AC071-09B0-4E50-977F-ACA3EF756002}"/>
                </a:ext>
              </a:extLst>
            </p:cNvPr>
            <p:cNvGrpSpPr/>
            <p:nvPr/>
          </p:nvGrpSpPr>
          <p:grpSpPr>
            <a:xfrm>
              <a:off x="6934200" y="4419601"/>
              <a:ext cx="1266825" cy="363366"/>
              <a:chOff x="5133975" y="4305300"/>
              <a:chExt cx="1619250" cy="485775"/>
            </a:xfrm>
          </p:grpSpPr>
          <p:sp>
            <p:nvSpPr>
              <p:cNvPr id="16" name="Rectangle 15">
                <a:extLst>
                  <a:ext uri="{FF2B5EF4-FFF2-40B4-BE49-F238E27FC236}">
                    <a16:creationId xmlns:a16="http://schemas.microsoft.com/office/drawing/2014/main" id="{106B25CC-126C-4A86-93A8-531ACFF76DC3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*        </a:t>
                </a:r>
              </a:p>
            </p:txBody>
          </p:sp>
          <p:sp>
            <p:nvSpPr>
              <p:cNvPr id="17" name="Rectangle 16">
                <a:extLst>
                  <a:ext uri="{FF2B5EF4-FFF2-40B4-BE49-F238E27FC236}">
                    <a16:creationId xmlns:a16="http://schemas.microsoft.com/office/drawing/2014/main" id="{D00A238D-153C-4D18-B3FB-417FBEBE48DE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B1462-D318-494B-B280-393C53239E4F}"/>
                </a:ext>
              </a:extLst>
            </p:cNvPr>
            <p:cNvGrpSpPr/>
            <p:nvPr/>
          </p:nvGrpSpPr>
          <p:grpSpPr>
            <a:xfrm>
              <a:off x="6972300" y="5259608"/>
              <a:ext cx="1266825" cy="363366"/>
              <a:chOff x="5133975" y="4305300"/>
              <a:chExt cx="1619250" cy="48577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0BB9E7-4614-4703-B603-A8B657E8AE26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b      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DB4FD6-9791-49E8-9103-4E5910EFB8F9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B606E0-AFA1-4D81-9667-38D70A7F13D7}"/>
                </a:ext>
              </a:extLst>
            </p:cNvPr>
            <p:cNvGrpSpPr/>
            <p:nvPr/>
          </p:nvGrpSpPr>
          <p:grpSpPr>
            <a:xfrm>
              <a:off x="8858250" y="5270264"/>
              <a:ext cx="1266825" cy="363366"/>
              <a:chOff x="5133975" y="4305300"/>
              <a:chExt cx="1619250" cy="48577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EED39E0-7775-4FED-A763-A4941AA39F01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c       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9A537FB-5576-4A7D-86BC-1909A9CE8F70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BA232121-1441-4ECD-876C-33954A2E6ED2}"/>
                </a:ext>
              </a:extLst>
            </p:cNvPr>
            <p:cNvCxnSpPr>
              <a:cxnSpLocks/>
            </p:cNvCxnSpPr>
            <p:nvPr/>
          </p:nvCxnSpPr>
          <p:spPr>
            <a:xfrm>
              <a:off x="7605712" y="4601284"/>
              <a:ext cx="0" cy="84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53" name="Connector: Curved 52">
              <a:extLst>
                <a:ext uri="{FF2B5EF4-FFF2-40B4-BE49-F238E27FC236}">
                  <a16:creationId xmlns:a16="http://schemas.microsoft.com/office/drawing/2014/main" id="{7D8502ED-6458-4614-ACC6-5B8546D7A86C}"/>
                </a:ext>
              </a:extLst>
            </p:cNvPr>
            <p:cNvCxnSpPr>
              <a:endCxn id="17" idx="0"/>
            </p:cNvCxnSpPr>
            <p:nvPr/>
          </p:nvCxnSpPr>
          <p:spPr>
            <a:xfrm rot="10800000" flipV="1">
              <a:off x="7597421" y="2438399"/>
              <a:ext cx="2032354" cy="1981202"/>
            </a:xfrm>
            <a:prstGeom prst="curvedConnector2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33302FE-C707-46F1-A932-DFCE92E6A01D}"/>
              </a:ext>
            </a:extLst>
          </p:cNvPr>
          <p:cNvCxnSpPr/>
          <p:nvPr/>
        </p:nvCxnSpPr>
        <p:spPr>
          <a:xfrm>
            <a:off x="1771650" y="2057400"/>
            <a:ext cx="3267075" cy="2210509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Connector: Curved 56">
            <a:extLst>
              <a:ext uri="{FF2B5EF4-FFF2-40B4-BE49-F238E27FC236}">
                <a16:creationId xmlns:a16="http://schemas.microsoft.com/office/drawing/2014/main" id="{98A325C6-AFD2-4B1E-A144-BA591FCE6B8E}"/>
              </a:ext>
            </a:extLst>
          </p:cNvPr>
          <p:cNvCxnSpPr/>
          <p:nvPr/>
        </p:nvCxnSpPr>
        <p:spPr>
          <a:xfrm rot="16200000" flipH="1">
            <a:off x="3305176" y="2247901"/>
            <a:ext cx="2114551" cy="1562100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pSp>
        <p:nvGrpSpPr>
          <p:cNvPr id="61" name="Group 60">
            <a:extLst>
              <a:ext uri="{FF2B5EF4-FFF2-40B4-BE49-F238E27FC236}">
                <a16:creationId xmlns:a16="http://schemas.microsoft.com/office/drawing/2014/main" id="{E4243E6C-271E-45CE-BCBB-138A7DAD4D8E}"/>
              </a:ext>
            </a:extLst>
          </p:cNvPr>
          <p:cNvGrpSpPr/>
          <p:nvPr/>
        </p:nvGrpSpPr>
        <p:grpSpPr>
          <a:xfrm>
            <a:off x="1887717" y="2284267"/>
            <a:ext cx="4494032" cy="1975924"/>
            <a:chOff x="1887717" y="2617642"/>
            <a:chExt cx="4494032" cy="1975924"/>
          </a:xfrm>
        </p:grpSpPr>
        <p:grpSp>
          <p:nvGrpSpPr>
            <p:cNvPr id="35" name="Group 34">
              <a:extLst>
                <a:ext uri="{FF2B5EF4-FFF2-40B4-BE49-F238E27FC236}">
                  <a16:creationId xmlns:a16="http://schemas.microsoft.com/office/drawing/2014/main" id="{07E32A6B-BB09-494D-8BF8-871C63EB1F88}"/>
                </a:ext>
              </a:extLst>
            </p:cNvPr>
            <p:cNvGrpSpPr/>
            <p:nvPr/>
          </p:nvGrpSpPr>
          <p:grpSpPr>
            <a:xfrm>
              <a:off x="5114924" y="3583641"/>
              <a:ext cx="1266825" cy="363366"/>
              <a:chOff x="5133975" y="4305300"/>
              <a:chExt cx="1619250" cy="485775"/>
            </a:xfrm>
          </p:grpSpPr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1AED4D5D-7C74-4861-AEB7-4613729505AF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:=        </a:t>
                </a:r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E1F3DF3C-1C8A-4B42-A59A-6434AC57A87A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6B4F0990-C8B6-40F8-851E-A2DDA1870EF2}"/>
                </a:ext>
              </a:extLst>
            </p:cNvPr>
            <p:cNvCxnSpPr>
              <a:cxnSpLocks/>
            </p:cNvCxnSpPr>
            <p:nvPr/>
          </p:nvCxnSpPr>
          <p:spPr>
            <a:xfrm>
              <a:off x="5824537" y="3753559"/>
              <a:ext cx="0" cy="840007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cxnSp>
          <p:nvCxnSpPr>
            <p:cNvPr id="60" name="Connector: Curved 59">
              <a:extLst>
                <a:ext uri="{FF2B5EF4-FFF2-40B4-BE49-F238E27FC236}">
                  <a16:creationId xmlns:a16="http://schemas.microsoft.com/office/drawing/2014/main" id="{E46DCF25-BB11-471A-A85B-A430CE233AD0}"/>
                </a:ext>
              </a:extLst>
            </p:cNvPr>
            <p:cNvCxnSpPr>
              <a:endCxn id="36" idx="1"/>
            </p:cNvCxnSpPr>
            <p:nvPr/>
          </p:nvCxnSpPr>
          <p:spPr>
            <a:xfrm>
              <a:off x="1887717" y="2617642"/>
              <a:ext cx="3227207" cy="1147682"/>
            </a:xfrm>
            <a:prstGeom prst="curvedConnector3">
              <a:avLst/>
            </a:prstGeom>
            <a:ln>
              <a:prstDash val="dash"/>
              <a:tailEnd type="triangle"/>
            </a:ln>
          </p:spPr>
          <p:style>
            <a:lnRef idx="3">
              <a:schemeClr val="accent4"/>
            </a:lnRef>
            <a:fillRef idx="0">
              <a:schemeClr val="accent4"/>
            </a:fillRef>
            <a:effectRef idx="2">
              <a:schemeClr val="accent4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518273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3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B108BDA-BA9A-4C4A-BB94-1E43079DF87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90EDF9-DB75-47AE-8F64-579FCFF8A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169E88C-E46D-4F02-9FAD-D7F628C2B4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52</a:t>
            </a:fld>
            <a:endParaRPr lang="en-US" sz="160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19ADE09-5C57-4273-A5BC-23D00C226F33}"/>
              </a:ext>
            </a:extLst>
          </p:cNvPr>
          <p:cNvSpPr txBox="1"/>
          <p:nvPr/>
        </p:nvSpPr>
        <p:spPr>
          <a:xfrm>
            <a:off x="838200" y="1062826"/>
            <a:ext cx="10829338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sz="2000" dirty="0"/>
          </a:p>
          <a:p>
            <a:r>
              <a:rPr lang="en-US" sz="2000" dirty="0"/>
              <a:t>     def </a:t>
            </a:r>
            <a:r>
              <a:rPr lang="en-US" sz="2000" dirty="0" err="1"/>
              <a:t>exitTerm_fact_mutiply</a:t>
            </a:r>
            <a:r>
              <a:rPr lang="en-US" sz="2000" dirty="0"/>
              <a:t>(self, </a:t>
            </a:r>
            <a:r>
              <a:rPr lang="en-US" sz="2000" dirty="0" err="1"/>
              <a:t>ctx</a:t>
            </a:r>
            <a:r>
              <a:rPr lang="en-US" sz="2000" dirty="0"/>
              <a:t>: AssignmentStatement2Parser.Term_fact_mutiplyContext):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self.ast.addBrother</a:t>
            </a:r>
            <a:r>
              <a:rPr lang="en-US" sz="2000" dirty="0"/>
              <a:t>(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</a:t>
            </a:r>
            <a:r>
              <a:rPr lang="en-US" sz="2000" dirty="0" err="1"/>
              <a:t>ctx.factor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termPntr</a:t>
            </a:r>
            <a:r>
              <a:rPr lang="en-US" sz="2000" dirty="0"/>
              <a:t> = </a:t>
            </a:r>
            <a:r>
              <a:rPr lang="en-US" sz="2000" dirty="0" err="1"/>
              <a:t>self.ast.makeNode</a:t>
            </a:r>
            <a:r>
              <a:rPr lang="en-US" sz="2000" dirty="0"/>
              <a:t>(value="*", child=</a:t>
            </a:r>
            <a:r>
              <a:rPr lang="en-US" sz="2000" dirty="0" err="1"/>
              <a:t>ctx.term</a:t>
            </a:r>
            <a:r>
              <a:rPr lang="en-US" sz="2000" dirty="0"/>
              <a:t>().</a:t>
            </a:r>
            <a:r>
              <a:rPr lang="en-US" sz="2000" dirty="0" err="1"/>
              <a:t>value_attr</a:t>
            </a:r>
            <a:r>
              <a:rPr lang="en-US" sz="2000" dirty="0"/>
              <a:t>, brother=None)</a:t>
            </a:r>
          </a:p>
          <a:p>
            <a:r>
              <a:rPr lang="en-US" sz="2000" dirty="0"/>
              <a:t>        </a:t>
            </a:r>
            <a:r>
              <a:rPr lang="en-US" sz="2000" dirty="0" err="1"/>
              <a:t>ctx.value_attr</a:t>
            </a:r>
            <a:r>
              <a:rPr lang="en-US" sz="2000" dirty="0"/>
              <a:t> = </a:t>
            </a:r>
            <a:r>
              <a:rPr lang="en-US" sz="2000" dirty="0" err="1"/>
              <a:t>termPntr</a:t>
            </a:r>
            <a:endParaRPr lang="en-US" sz="2000" dirty="0"/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5C24A100-4F99-43C2-87FD-CD404C26CE00}"/>
              </a:ext>
            </a:extLst>
          </p:cNvPr>
          <p:cNvSpPr txBox="1">
            <a:spLocks/>
          </p:cNvSpPr>
          <p:nvPr/>
        </p:nvSpPr>
        <p:spPr>
          <a:xfrm>
            <a:off x="1057751" y="726940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5. Example - 2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FE4102B-D2E7-4A32-9E36-875800F4F112}"/>
              </a:ext>
            </a:extLst>
          </p:cNvPr>
          <p:cNvSpPr txBox="1"/>
          <p:nvPr/>
        </p:nvSpPr>
        <p:spPr>
          <a:xfrm>
            <a:off x="1428750" y="2743435"/>
            <a:ext cx="2009775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Input string: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a := b * c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717137-FFB2-46EB-80E0-8AD2D20AAAFF}"/>
              </a:ext>
            </a:extLst>
          </p:cNvPr>
          <p:cNvSpPr txBox="1"/>
          <p:nvPr/>
        </p:nvSpPr>
        <p:spPr>
          <a:xfrm>
            <a:off x="1428749" y="3429187"/>
            <a:ext cx="2434534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Grammar: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term :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term ‘*’ factor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4489A59-5D89-4A1D-847B-C4967FADE077}"/>
              </a:ext>
            </a:extLst>
          </p:cNvPr>
          <p:cNvSpPr txBox="1"/>
          <p:nvPr/>
        </p:nvSpPr>
        <p:spPr>
          <a:xfrm>
            <a:off x="1428749" y="5219839"/>
            <a:ext cx="260721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def term()  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term()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expect(</a:t>
            </a:r>
            <a:r>
              <a:rPr lang="en-US" sz="2000" dirty="0" err="1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s_multiply</a:t>
            </a:r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)</a:t>
            </a:r>
          </a:p>
          <a:p>
            <a:r>
              <a:rPr lang="en-US" sz="20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factor() ;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A33AC071-09B0-4E50-977F-ACA3EF756002}"/>
              </a:ext>
            </a:extLst>
          </p:cNvPr>
          <p:cNvGrpSpPr/>
          <p:nvPr/>
        </p:nvGrpSpPr>
        <p:grpSpPr>
          <a:xfrm>
            <a:off x="5067300" y="4136447"/>
            <a:ext cx="1266825" cy="363366"/>
            <a:chOff x="5133975" y="4305300"/>
            <a:chExt cx="1619250" cy="485775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106B25CC-126C-4A86-93A8-531ACFF76DC3}"/>
                </a:ext>
              </a:extLst>
            </p:cNvPr>
            <p:cNvSpPr/>
            <p:nvPr/>
          </p:nvSpPr>
          <p:spPr>
            <a:xfrm>
              <a:off x="5133975" y="4305300"/>
              <a:ext cx="1619250" cy="485775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r>
                <a:rPr lang="en-US" dirty="0"/>
                <a:t>   *        </a:t>
              </a: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D00A238D-153C-4D18-B3FB-417FBEBE48DE}"/>
                </a:ext>
              </a:extLst>
            </p:cNvPr>
            <p:cNvSpPr/>
            <p:nvPr/>
          </p:nvSpPr>
          <p:spPr>
            <a:xfrm>
              <a:off x="5715000" y="4305300"/>
              <a:ext cx="533400" cy="485775"/>
            </a:xfrm>
            <a:prstGeom prst="rect">
              <a:avLst/>
            </a:prstGeom>
            <a:ln w="28575"/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32" name="Group 31">
            <a:extLst>
              <a:ext uri="{FF2B5EF4-FFF2-40B4-BE49-F238E27FC236}">
                <a16:creationId xmlns:a16="http://schemas.microsoft.com/office/drawing/2014/main" id="{48E230A5-A566-45D5-88C8-5CA7A3E570B3}"/>
              </a:ext>
            </a:extLst>
          </p:cNvPr>
          <p:cNvGrpSpPr/>
          <p:nvPr/>
        </p:nvGrpSpPr>
        <p:grpSpPr>
          <a:xfrm>
            <a:off x="4101745" y="1970142"/>
            <a:ext cx="2270480" cy="3369678"/>
            <a:chOff x="4101745" y="2377121"/>
            <a:chExt cx="2270480" cy="3369678"/>
          </a:xfrm>
        </p:grpSpPr>
        <p:cxnSp>
          <p:nvCxnSpPr>
            <p:cNvPr id="49" name="Connector: Curved 48">
              <a:extLst>
                <a:ext uri="{FF2B5EF4-FFF2-40B4-BE49-F238E27FC236}">
                  <a16:creationId xmlns:a16="http://schemas.microsoft.com/office/drawing/2014/main" id="{62B4AC7D-2F51-4BEC-B526-418AA617DD4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3322372" y="3156494"/>
              <a:ext cx="3016968" cy="1458222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450B1462-D318-494B-B280-393C53239E4F}"/>
                </a:ext>
              </a:extLst>
            </p:cNvPr>
            <p:cNvGrpSpPr/>
            <p:nvPr/>
          </p:nvGrpSpPr>
          <p:grpSpPr>
            <a:xfrm>
              <a:off x="5105400" y="5383433"/>
              <a:ext cx="1266825" cy="363366"/>
              <a:chOff x="5133975" y="4305300"/>
              <a:chExt cx="1619250" cy="485775"/>
            </a:xfrm>
          </p:grpSpPr>
          <p:sp>
            <p:nvSpPr>
              <p:cNvPr id="19" name="Rectangle 18">
                <a:extLst>
                  <a:ext uri="{FF2B5EF4-FFF2-40B4-BE49-F238E27FC236}">
                    <a16:creationId xmlns:a16="http://schemas.microsoft.com/office/drawing/2014/main" id="{8F0BB9E7-4614-4703-B603-A8B657E8AE26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b       </a:t>
                </a:r>
              </a:p>
            </p:txBody>
          </p:sp>
          <p:sp>
            <p:nvSpPr>
              <p:cNvPr id="20" name="Rectangle 19">
                <a:extLst>
                  <a:ext uri="{FF2B5EF4-FFF2-40B4-BE49-F238E27FC236}">
                    <a16:creationId xmlns:a16="http://schemas.microsoft.com/office/drawing/2014/main" id="{7EDB4FD6-9791-49E8-9103-4E5910EFB8F9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</p:grp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BA232121-1441-4ECD-876C-33954A2E6ED2}"/>
              </a:ext>
            </a:extLst>
          </p:cNvPr>
          <p:cNvCxnSpPr>
            <a:cxnSpLocks/>
          </p:cNvCxnSpPr>
          <p:nvPr/>
        </p:nvCxnSpPr>
        <p:spPr>
          <a:xfrm>
            <a:off x="5738812" y="4239334"/>
            <a:ext cx="0" cy="84000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cxnSp>
        <p:nvCxnSpPr>
          <p:cNvPr id="53" name="Connector: Curved 52">
            <a:extLst>
              <a:ext uri="{FF2B5EF4-FFF2-40B4-BE49-F238E27FC236}">
                <a16:creationId xmlns:a16="http://schemas.microsoft.com/office/drawing/2014/main" id="{7D8502ED-6458-4614-ACC6-5B8546D7A86C}"/>
              </a:ext>
            </a:extLst>
          </p:cNvPr>
          <p:cNvCxnSpPr>
            <a:endCxn id="17" idx="0"/>
          </p:cNvCxnSpPr>
          <p:nvPr/>
        </p:nvCxnSpPr>
        <p:spPr>
          <a:xfrm rot="10800000" flipV="1">
            <a:off x="5730521" y="2155245"/>
            <a:ext cx="2032354" cy="1981202"/>
          </a:xfrm>
          <a:prstGeom prst="curvedConnector2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5" name="Connector: Curved 54">
            <a:extLst>
              <a:ext uri="{FF2B5EF4-FFF2-40B4-BE49-F238E27FC236}">
                <a16:creationId xmlns:a16="http://schemas.microsoft.com/office/drawing/2014/main" id="{C33302FE-C707-46F1-A932-DFCE92E6A01D}"/>
              </a:ext>
            </a:extLst>
          </p:cNvPr>
          <p:cNvCxnSpPr>
            <a:cxnSpLocks/>
          </p:cNvCxnSpPr>
          <p:nvPr/>
        </p:nvCxnSpPr>
        <p:spPr>
          <a:xfrm>
            <a:off x="2601823" y="2495206"/>
            <a:ext cx="2436902" cy="1620303"/>
          </a:xfrm>
          <a:prstGeom prst="curved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4" name="Group 33">
            <a:extLst>
              <a:ext uri="{FF2B5EF4-FFF2-40B4-BE49-F238E27FC236}">
                <a16:creationId xmlns:a16="http://schemas.microsoft.com/office/drawing/2014/main" id="{D92D9941-F6C6-4369-9D96-7F254A50659A}"/>
              </a:ext>
            </a:extLst>
          </p:cNvPr>
          <p:cNvGrpSpPr/>
          <p:nvPr/>
        </p:nvGrpSpPr>
        <p:grpSpPr>
          <a:xfrm>
            <a:off x="5980425" y="1940856"/>
            <a:ext cx="2296799" cy="3380336"/>
            <a:chOff x="5961376" y="2347835"/>
            <a:chExt cx="2296799" cy="3380336"/>
          </a:xfrm>
        </p:grpSpPr>
        <p:cxnSp>
          <p:nvCxnSpPr>
            <p:cNvPr id="31" name="Straight Arrow Connector 30">
              <a:extLst>
                <a:ext uri="{FF2B5EF4-FFF2-40B4-BE49-F238E27FC236}">
                  <a16:creationId xmlns:a16="http://schemas.microsoft.com/office/drawing/2014/main" id="{406F0621-AEEF-4898-9BE2-2AFFE131AEB5}"/>
                </a:ext>
              </a:extLst>
            </p:cNvPr>
            <p:cNvCxnSpPr/>
            <p:nvPr/>
          </p:nvCxnSpPr>
          <p:spPr>
            <a:xfrm>
              <a:off x="6267450" y="5565116"/>
              <a:ext cx="70038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3">
              <a:schemeClr val="accent6"/>
            </a:lnRef>
            <a:fillRef idx="0">
              <a:schemeClr val="accent6"/>
            </a:fillRef>
            <a:effectRef idx="2">
              <a:schemeClr val="accent6"/>
            </a:effectRef>
            <a:fontRef idx="minor">
              <a:schemeClr val="tx1"/>
            </a:fontRef>
          </p:style>
        </p:cxnSp>
        <p:grpSp>
          <p:nvGrpSpPr>
            <p:cNvPr id="21" name="Group 20">
              <a:extLst>
                <a:ext uri="{FF2B5EF4-FFF2-40B4-BE49-F238E27FC236}">
                  <a16:creationId xmlns:a16="http://schemas.microsoft.com/office/drawing/2014/main" id="{24B606E0-AFA1-4D81-9667-38D70A7F13D7}"/>
                </a:ext>
              </a:extLst>
            </p:cNvPr>
            <p:cNvGrpSpPr/>
            <p:nvPr/>
          </p:nvGrpSpPr>
          <p:grpSpPr>
            <a:xfrm>
              <a:off x="6991350" y="5364805"/>
              <a:ext cx="1266825" cy="363366"/>
              <a:chOff x="5133975" y="4305300"/>
              <a:chExt cx="1619250" cy="485775"/>
            </a:xfrm>
          </p:grpSpPr>
          <p:sp>
            <p:nvSpPr>
              <p:cNvPr id="22" name="Rectangle 21">
                <a:extLst>
                  <a:ext uri="{FF2B5EF4-FFF2-40B4-BE49-F238E27FC236}">
                    <a16:creationId xmlns:a16="http://schemas.microsoft.com/office/drawing/2014/main" id="{9EED39E0-7775-4FED-A763-A4941AA39F01}"/>
                  </a:ext>
                </a:extLst>
              </p:cNvPr>
              <p:cNvSpPr/>
              <p:nvPr/>
            </p:nvSpPr>
            <p:spPr>
              <a:xfrm>
                <a:off x="5133975" y="4305300"/>
                <a:ext cx="161925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r>
                  <a:rPr lang="en-US" dirty="0"/>
                  <a:t>   c       </a:t>
                </a:r>
              </a:p>
            </p:txBody>
          </p:sp>
          <p:sp>
            <p:nvSpPr>
              <p:cNvPr id="23" name="Rectangle 22">
                <a:extLst>
                  <a:ext uri="{FF2B5EF4-FFF2-40B4-BE49-F238E27FC236}">
                    <a16:creationId xmlns:a16="http://schemas.microsoft.com/office/drawing/2014/main" id="{09A537FB-5576-4A7D-86BC-1909A9CE8F70}"/>
                  </a:ext>
                </a:extLst>
              </p:cNvPr>
              <p:cNvSpPr/>
              <p:nvPr/>
            </p:nvSpPr>
            <p:spPr>
              <a:xfrm>
                <a:off x="5715000" y="4305300"/>
                <a:ext cx="533400" cy="485775"/>
              </a:xfrm>
              <a:prstGeom prst="rect">
                <a:avLst/>
              </a:prstGeom>
              <a:ln w="28575"/>
            </p:spPr>
            <p:style>
              <a:lnRef idx="2">
                <a:schemeClr val="accent6"/>
              </a:lnRef>
              <a:fillRef idx="1">
                <a:schemeClr val="lt1"/>
              </a:fillRef>
              <a:effectRef idx="0">
                <a:schemeClr val="accent6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cxnSp>
          <p:nvCxnSpPr>
            <p:cNvPr id="57" name="Connector: Curved 56">
              <a:extLst>
                <a:ext uri="{FF2B5EF4-FFF2-40B4-BE49-F238E27FC236}">
                  <a16:creationId xmlns:a16="http://schemas.microsoft.com/office/drawing/2014/main" id="{98A325C6-AFD2-4B1E-A144-BA591FCE6B8E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5281454" y="3027757"/>
              <a:ext cx="3006311" cy="1646467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3239976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3E82863-DEF3-4148-984B-AE30C56024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466CE07-C576-4BD9-9125-BA1D286A2E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406EB7D-9A86-473E-8C4B-E2E74E0AB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53</a:t>
            </a:fld>
            <a:endParaRPr lang="en-US" sz="160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7A70BABC-98ED-4E93-A553-3CF67A8418C4}"/>
              </a:ext>
            </a:extLst>
          </p:cNvPr>
          <p:cNvSpPr txBox="1">
            <a:spLocks/>
          </p:cNvSpPr>
          <p:nvPr/>
        </p:nvSpPr>
        <p:spPr>
          <a:xfrm>
            <a:off x="1200626" y="566519"/>
            <a:ext cx="4761548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6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6. Example - 3</a:t>
            </a:r>
            <a:endParaRPr kumimoji="0" lang="en-US" sz="36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9800B27-BDE0-4F79-AD39-8A6E6A795FD5}"/>
              </a:ext>
            </a:extLst>
          </p:cNvPr>
          <p:cNvSpPr txBox="1"/>
          <p:nvPr/>
        </p:nvSpPr>
        <p:spPr>
          <a:xfrm>
            <a:off x="1200626" y="1400860"/>
            <a:ext cx="979074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1. Grammar</a:t>
            </a:r>
          </a:p>
          <a:p>
            <a:r>
              <a:rPr lang="en-US" sz="2000" dirty="0"/>
              <a:t>      </a:t>
            </a:r>
            <a:r>
              <a:rPr lang="en-US" sz="2000" dirty="0" err="1"/>
              <a:t>ifStmt</a:t>
            </a:r>
            <a:r>
              <a:rPr lang="en-US" sz="2000" dirty="0"/>
              <a:t> returns  [</a:t>
            </a:r>
            <a:r>
              <a:rPr lang="en-US" sz="2000" dirty="0" err="1"/>
              <a:t>value_attr</a:t>
            </a:r>
            <a:r>
              <a:rPr lang="en-US" sz="2000" dirty="0"/>
              <a:t> = str(), </a:t>
            </a:r>
            <a:r>
              <a:rPr lang="en-US" sz="2000" dirty="0" err="1"/>
              <a:t>type_attr</a:t>
            </a:r>
            <a:r>
              <a:rPr lang="en-US" sz="2000" dirty="0"/>
              <a:t> = str()]:'if' expr </a:t>
            </a:r>
            <a:r>
              <a:rPr lang="en-US" sz="2000" dirty="0" err="1"/>
              <a:t>statment</a:t>
            </a:r>
            <a:r>
              <a:rPr lang="en-US" sz="2000" dirty="0"/>
              <a:t> ('else' </a:t>
            </a:r>
            <a:r>
              <a:rPr lang="en-US" sz="2000" dirty="0" err="1"/>
              <a:t>statment</a:t>
            </a:r>
            <a:r>
              <a:rPr lang="en-US" sz="2000" dirty="0"/>
              <a:t>)?;</a:t>
            </a:r>
          </a:p>
        </p:txBody>
      </p:sp>
    </p:spTree>
    <p:extLst>
      <p:ext uri="{BB962C8B-B14F-4D97-AF65-F5344CB8AC3E}">
        <p14:creationId xmlns:p14="http://schemas.microsoft.com/office/powerpoint/2010/main" val="2631277752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54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2922666" y="2967335"/>
            <a:ext cx="6346674" cy="923330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 Three address code</a:t>
            </a:r>
          </a:p>
        </p:txBody>
      </p:sp>
    </p:spTree>
    <p:extLst>
      <p:ext uri="{BB962C8B-B14F-4D97-AF65-F5344CB8AC3E}">
        <p14:creationId xmlns:p14="http://schemas.microsoft.com/office/powerpoint/2010/main" val="2066542357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48702" y="1359396"/>
            <a:ext cx="9744075" cy="285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Three-address codes are a form of intermediate representation similar to assembler for an imaginary machine.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Each three address code instruction has the form: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x := y op z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are names (identifiers), constants, or temporaries (names generated by the compiler)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 is an operator, from a limited set defined by the IR.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48702" y="698670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address codes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85C4B82B-F1C2-4CBF-BFEB-9E2A26D773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787581-01C7-42A9-8BC3-FF6B54865163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E9934C1-FD99-4598-883A-853EF1E646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3B4B2090-987C-4C00-989E-1FFF417B2F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55</a:t>
            </a:fld>
            <a:endParaRPr lang="en-US" sz="1600" dirty="0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19ABE5-0A55-4317-AF48-CF03F4EB39DF}"/>
              </a:ext>
            </a:extLst>
          </p:cNvPr>
          <p:cNvSpPr txBox="1"/>
          <p:nvPr/>
        </p:nvSpPr>
        <p:spPr>
          <a:xfrm>
            <a:off x="1444487" y="4821876"/>
            <a:ext cx="9909313" cy="1477328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Page 365: </a:t>
            </a:r>
            <a:endParaRPr lang="en-US" dirty="0"/>
          </a:p>
          <a:p>
            <a:r>
              <a:rPr lang="en-US" dirty="0"/>
              <a:t>http://ce.sharif.edu/courses/94-95/1/ce414-2/resources/root/Text%20Books/Compiler%20Design/Alfred%20V.%20Aho,%20Monica%20S.%20Lam,%20Ravi%20Sethi,%20Jeffrey%20D.%20Ullman-Compilers%20-%20Principles,%20Techniques,%20and%20Tools-Pearson_Addison%20Wesley%20(2006).pdf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A3C1BC3-51DC-4217-932E-C4F8D408887B}"/>
              </a:ext>
            </a:extLst>
          </p:cNvPr>
          <p:cNvSpPr txBox="1"/>
          <p:nvPr/>
        </p:nvSpPr>
        <p:spPr>
          <a:xfrm>
            <a:off x="3400425" y="6331151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Page 99, </a:t>
            </a:r>
            <a:r>
              <a:rPr lang="en-US" dirty="0"/>
              <a:t> 365,  Compiler writing – </a:t>
            </a:r>
            <a:r>
              <a:rPr lang="en-US" dirty="0" err="1"/>
              <a:t>Aho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02902547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152525" y="1210751"/>
            <a:ext cx="9744075" cy="285315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Three-address codes are a form of intermediate representation similar to assembler for an imaginary machine.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Each three address code instruction has the form: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	x := y op z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x,y,z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are names (identifiers), constants, or temporaries (names generated by the compiler)</a:t>
            </a:r>
          </a:p>
          <a:p>
            <a:pPr marL="800100" lvl="1" indent="-342900">
              <a:lnSpc>
                <a:spcPct val="130000"/>
              </a:lnSpc>
              <a:buFont typeface="Wingdings" panose="05000000000000000000" pitchFamily="2" charset="2"/>
              <a:buChar char="v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op is an operator, from a limited set defined by the IR.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991552" y="648132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address codes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3B27FE-A87A-4995-A1DD-22ED535F2D52}"/>
              </a:ext>
            </a:extLst>
          </p:cNvPr>
          <p:cNvSpPr txBox="1"/>
          <p:nvPr/>
        </p:nvSpPr>
        <p:spPr>
          <a:xfrm>
            <a:off x="1219200" y="4475887"/>
            <a:ext cx="9753599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u="none" strike="noStrike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Three-address code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is a sequence of statements of the general form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		 </a:t>
            </a: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A := B op C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where A, B, C are either programmer defined names, constants or compiler-generated temporary names; </a:t>
            </a:r>
          </a:p>
          <a:p>
            <a:pPr marL="342900" indent="-342900" algn="l" fontAlgn="base">
              <a:buFont typeface="Arial" panose="020B0604020202020204" pitchFamily="34" charset="0"/>
              <a:buChar char="•"/>
            </a:pPr>
            <a:r>
              <a:rPr lang="en-US" sz="2000" b="1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op</a:t>
            </a: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 stands for an operation which is applied on A, B. 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F528514-5346-459C-89E1-BF6939E4DD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5950AAE-CB48-4820-9C4C-203712A54DD6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897963B-2742-42A8-9556-F9AD2546D5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8EDBC9-8BB4-45D2-AD94-C0350F59FC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56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18264396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" name="Picture 75">
            <a:extLst>
              <a:ext uri="{FF2B5EF4-FFF2-40B4-BE49-F238E27FC236}">
                <a16:creationId xmlns:a16="http://schemas.microsoft.com/office/drawing/2014/main" id="{9B069AEF-C3A1-4948-9B0B-6DEBFFCAF6C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1371" y="4562483"/>
            <a:ext cx="1942883" cy="1925939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115377" y="1371465"/>
            <a:ext cx="9744075" cy="325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b="0" i="0" dirty="0">
                <a:effectLst/>
                <a:latin typeface="Times New Roman" panose="02020603050405020304" pitchFamily="18" charset="0"/>
                <a:cs typeface="Times New Roman" panose="02020603050405020304" pitchFamily="18" charset="0"/>
              </a:rPr>
              <a:t>In simple words, a code having at most three addresses in a line is called three address code.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 the statement 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x := a + b * c is: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T1 := b*c;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T2 := a + T1;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x := T2;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Where T1, T2 and T3 are temporary variables generated by 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compiler.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963393" y="738588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Three address codes</a:t>
            </a:r>
          </a:p>
        </p:txBody>
      </p:sp>
      <p:grpSp>
        <p:nvGrpSpPr>
          <p:cNvPr id="78" name="Group 77">
            <a:extLst>
              <a:ext uri="{FF2B5EF4-FFF2-40B4-BE49-F238E27FC236}">
                <a16:creationId xmlns:a16="http://schemas.microsoft.com/office/drawing/2014/main" id="{D256DA5F-CFA7-4F3B-B00F-1E7D3F588B08}"/>
              </a:ext>
            </a:extLst>
          </p:cNvPr>
          <p:cNvGrpSpPr/>
          <p:nvPr/>
        </p:nvGrpSpPr>
        <p:grpSpPr>
          <a:xfrm>
            <a:off x="8020051" y="2640627"/>
            <a:ext cx="2839401" cy="3034578"/>
            <a:chOff x="8020051" y="2640627"/>
            <a:chExt cx="2839401" cy="3034578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63AAF1DD-E9A1-4BD2-BDF5-601A9A9C8379}"/>
                </a:ext>
              </a:extLst>
            </p:cNvPr>
            <p:cNvGrpSpPr/>
            <p:nvPr/>
          </p:nvGrpSpPr>
          <p:grpSpPr>
            <a:xfrm>
              <a:off x="8020051" y="2640627"/>
              <a:ext cx="2690950" cy="2620178"/>
              <a:chOff x="7648603" y="3040677"/>
              <a:chExt cx="2624247" cy="2620178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2206D8-DBD7-42E4-AC0B-7AC19DFF2FE8}"/>
                  </a:ext>
                </a:extLst>
              </p:cNvPr>
              <p:cNvSpPr txBox="1"/>
              <p:nvPr/>
            </p:nvSpPr>
            <p:spPr>
              <a:xfrm>
                <a:off x="8044779" y="3040677"/>
                <a:ext cx="62531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:=</a:t>
                </a:r>
              </a:p>
            </p:txBody>
          </p:sp>
          <p:grpSp>
            <p:nvGrpSpPr>
              <p:cNvPr id="26" name="Group 25">
                <a:extLst>
                  <a:ext uri="{FF2B5EF4-FFF2-40B4-BE49-F238E27FC236}">
                    <a16:creationId xmlns:a16="http://schemas.microsoft.com/office/drawing/2014/main" id="{B49C5E60-5503-4354-9EC7-781ED8F343C7}"/>
                  </a:ext>
                </a:extLst>
              </p:cNvPr>
              <p:cNvGrpSpPr/>
              <p:nvPr/>
            </p:nvGrpSpPr>
            <p:grpSpPr>
              <a:xfrm>
                <a:off x="7893300" y="4065511"/>
                <a:ext cx="1717423" cy="796478"/>
                <a:chOff x="2290762" y="4981576"/>
                <a:chExt cx="1857375" cy="976844"/>
              </a:xfrm>
            </p:grpSpPr>
            <p:grpSp>
              <p:nvGrpSpPr>
                <p:cNvPr id="27" name="Group 26">
                  <a:extLst>
                    <a:ext uri="{FF2B5EF4-FFF2-40B4-BE49-F238E27FC236}">
                      <a16:creationId xmlns:a16="http://schemas.microsoft.com/office/drawing/2014/main" id="{8735A347-D964-4A02-86F5-F88837FDB5DA}"/>
                    </a:ext>
                  </a:extLst>
                </p:cNvPr>
                <p:cNvGrpSpPr/>
                <p:nvPr/>
              </p:nvGrpSpPr>
              <p:grpSpPr>
                <a:xfrm>
                  <a:off x="2609850" y="4981576"/>
                  <a:ext cx="1190625" cy="497442"/>
                  <a:chOff x="857250" y="5200650"/>
                  <a:chExt cx="1190625" cy="885825"/>
                </a:xfrm>
              </p:grpSpPr>
              <p:cxnSp>
                <p:nvCxnSpPr>
                  <p:cNvPr id="30" name="Straight Arrow Connector 29">
                    <a:extLst>
                      <a:ext uri="{FF2B5EF4-FFF2-40B4-BE49-F238E27FC236}">
                        <a16:creationId xmlns:a16="http://schemas.microsoft.com/office/drawing/2014/main" id="{7E512CB8-A34A-4819-9B01-3BB7DAFA1F1B}"/>
                      </a:ext>
                    </a:extLst>
                  </p:cNvPr>
                  <p:cNvCxnSpPr/>
                  <p:nvPr/>
                </p:nvCxnSpPr>
                <p:spPr>
                  <a:xfrm>
                    <a:off x="1476375" y="520065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" name="Straight Connector 30">
                    <a:extLst>
                      <a:ext uri="{FF2B5EF4-FFF2-40B4-BE49-F238E27FC236}">
                        <a16:creationId xmlns:a16="http://schemas.microsoft.com/office/drawing/2014/main" id="{E2FEA38C-7E16-4911-A7CE-5A424BFBF7E5}"/>
                      </a:ext>
                    </a:extLst>
                  </p:cNvPr>
                  <p:cNvCxnSpPr/>
                  <p:nvPr/>
                </p:nvCxnSpPr>
                <p:spPr>
                  <a:xfrm>
                    <a:off x="866775" y="5648325"/>
                    <a:ext cx="116205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Straight Arrow Connector 31">
                    <a:extLst>
                      <a:ext uri="{FF2B5EF4-FFF2-40B4-BE49-F238E27FC236}">
                        <a16:creationId xmlns:a16="http://schemas.microsoft.com/office/drawing/2014/main" id="{A0C22FDC-D216-492D-8651-0173F79F240E}"/>
                      </a:ext>
                    </a:extLst>
                  </p:cNvPr>
                  <p:cNvCxnSpPr/>
                  <p:nvPr/>
                </p:nvCxnSpPr>
                <p:spPr>
                  <a:xfrm>
                    <a:off x="857250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Straight Arrow Connector 32">
                    <a:extLst>
                      <a:ext uri="{FF2B5EF4-FFF2-40B4-BE49-F238E27FC236}">
                        <a16:creationId xmlns:a16="http://schemas.microsoft.com/office/drawing/2014/main" id="{28BDE8E6-5FB2-46EF-972F-8B41846850BE}"/>
                      </a:ext>
                    </a:extLst>
                  </p:cNvPr>
                  <p:cNvCxnSpPr/>
                  <p:nvPr/>
                </p:nvCxnSpPr>
                <p:spPr>
                  <a:xfrm>
                    <a:off x="2047875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28" name="TextBox 27">
                  <a:extLst>
                    <a:ext uri="{FF2B5EF4-FFF2-40B4-BE49-F238E27FC236}">
                      <a16:creationId xmlns:a16="http://schemas.microsoft.com/office/drawing/2014/main" id="{A6C433E8-D136-4196-9C6B-1E06A5597070}"/>
                    </a:ext>
                  </a:extLst>
                </p:cNvPr>
                <p:cNvSpPr txBox="1"/>
                <p:nvPr/>
              </p:nvSpPr>
              <p:spPr>
                <a:xfrm>
                  <a:off x="3471862" y="5505451"/>
                  <a:ext cx="676275" cy="452969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*</a:t>
                  </a:r>
                </a:p>
              </p:txBody>
            </p:sp>
            <p:sp>
              <p:nvSpPr>
                <p:cNvPr id="29" name="TextBox 28">
                  <a:extLst>
                    <a:ext uri="{FF2B5EF4-FFF2-40B4-BE49-F238E27FC236}">
                      <a16:creationId xmlns:a16="http://schemas.microsoft.com/office/drawing/2014/main" id="{EF4A13FD-CE39-41C2-90B9-2BB8A81226B8}"/>
                    </a:ext>
                  </a:extLst>
                </p:cNvPr>
                <p:cNvSpPr txBox="1"/>
                <p:nvPr/>
              </p:nvSpPr>
              <p:spPr>
                <a:xfrm>
                  <a:off x="2290762" y="5475597"/>
                  <a:ext cx="676275" cy="452969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22E8AF9-5135-4F28-8F4A-4FDEC4579D19}"/>
                  </a:ext>
                </a:extLst>
              </p:cNvPr>
              <p:cNvCxnSpPr/>
              <p:nvPr/>
            </p:nvCxnSpPr>
            <p:spPr>
              <a:xfrm>
                <a:off x="9422952" y="4888719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396234E-A8EF-443D-BCF3-7FBD539DDC46}"/>
                  </a:ext>
                </a:extLst>
              </p:cNvPr>
              <p:cNvCxnSpPr/>
              <p:nvPr/>
            </p:nvCxnSpPr>
            <p:spPr>
              <a:xfrm>
                <a:off x="8859290" y="5093697"/>
                <a:ext cx="1074487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36B1683-99C3-44F1-9ED0-73C2A3F9415B}"/>
                  </a:ext>
                </a:extLst>
              </p:cNvPr>
              <p:cNvCxnSpPr/>
              <p:nvPr/>
            </p:nvCxnSpPr>
            <p:spPr>
              <a:xfrm>
                <a:off x="9945854" y="5108385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D8086C2-FC76-4B59-9BDE-29C21ACD881B}"/>
                  </a:ext>
                </a:extLst>
              </p:cNvPr>
              <p:cNvCxnSpPr/>
              <p:nvPr/>
            </p:nvCxnSpPr>
            <p:spPr>
              <a:xfrm>
                <a:off x="8846487" y="5108385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987645-91A9-4B17-8CDD-81059B009ED7}"/>
                  </a:ext>
                </a:extLst>
              </p:cNvPr>
              <p:cNvSpPr txBox="1"/>
              <p:nvPr/>
            </p:nvSpPr>
            <p:spPr>
              <a:xfrm>
                <a:off x="9647535" y="5287290"/>
                <a:ext cx="62531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c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6197DF-AC93-4F7A-B977-08B4121337F0}"/>
                  </a:ext>
                </a:extLst>
              </p:cNvPr>
              <p:cNvSpPr txBox="1"/>
              <p:nvPr/>
            </p:nvSpPr>
            <p:spPr>
              <a:xfrm>
                <a:off x="8555432" y="5291523"/>
                <a:ext cx="62531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grpSp>
            <p:nvGrpSpPr>
              <p:cNvPr id="42" name="Group 41">
                <a:extLst>
                  <a:ext uri="{FF2B5EF4-FFF2-40B4-BE49-F238E27FC236}">
                    <a16:creationId xmlns:a16="http://schemas.microsoft.com/office/drawing/2014/main" id="{9196D01B-9DD0-47B3-9946-9095FC1A114B}"/>
                  </a:ext>
                </a:extLst>
              </p:cNvPr>
              <p:cNvGrpSpPr/>
              <p:nvPr/>
            </p:nvGrpSpPr>
            <p:grpSpPr>
              <a:xfrm>
                <a:off x="7648603" y="3327710"/>
                <a:ext cx="1394475" cy="802914"/>
                <a:chOff x="2290762" y="4981576"/>
                <a:chExt cx="1857375" cy="984738"/>
              </a:xfrm>
            </p:grpSpPr>
            <p:grpSp>
              <p:nvGrpSpPr>
                <p:cNvPr id="43" name="Group 42">
                  <a:extLst>
                    <a:ext uri="{FF2B5EF4-FFF2-40B4-BE49-F238E27FC236}">
                      <a16:creationId xmlns:a16="http://schemas.microsoft.com/office/drawing/2014/main" id="{7728BA92-72F1-45EA-9078-FA031D56EE48}"/>
                    </a:ext>
                  </a:extLst>
                </p:cNvPr>
                <p:cNvGrpSpPr/>
                <p:nvPr/>
              </p:nvGrpSpPr>
              <p:grpSpPr>
                <a:xfrm>
                  <a:off x="2609850" y="4981576"/>
                  <a:ext cx="1190625" cy="497442"/>
                  <a:chOff x="857250" y="5200650"/>
                  <a:chExt cx="1190625" cy="885825"/>
                </a:xfrm>
              </p:grpSpPr>
              <p:cxnSp>
                <p:nvCxnSpPr>
                  <p:cNvPr id="46" name="Straight Arrow Connector 45">
                    <a:extLst>
                      <a:ext uri="{FF2B5EF4-FFF2-40B4-BE49-F238E27FC236}">
                        <a16:creationId xmlns:a16="http://schemas.microsoft.com/office/drawing/2014/main" id="{3EAFD342-E718-49F9-B57C-D6D69C524A1B}"/>
                      </a:ext>
                    </a:extLst>
                  </p:cNvPr>
                  <p:cNvCxnSpPr/>
                  <p:nvPr/>
                </p:nvCxnSpPr>
                <p:spPr>
                  <a:xfrm>
                    <a:off x="1476375" y="520065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" name="Straight Connector 46">
                    <a:extLst>
                      <a:ext uri="{FF2B5EF4-FFF2-40B4-BE49-F238E27FC236}">
                        <a16:creationId xmlns:a16="http://schemas.microsoft.com/office/drawing/2014/main" id="{6968B119-3CE0-4DB6-B10A-52E6F331A322}"/>
                      </a:ext>
                    </a:extLst>
                  </p:cNvPr>
                  <p:cNvCxnSpPr/>
                  <p:nvPr/>
                </p:nvCxnSpPr>
                <p:spPr>
                  <a:xfrm>
                    <a:off x="866775" y="5648325"/>
                    <a:ext cx="116205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" name="Straight Arrow Connector 47">
                    <a:extLst>
                      <a:ext uri="{FF2B5EF4-FFF2-40B4-BE49-F238E27FC236}">
                        <a16:creationId xmlns:a16="http://schemas.microsoft.com/office/drawing/2014/main" id="{19496906-F24E-44EC-A023-F0FE40AF8F01}"/>
                      </a:ext>
                    </a:extLst>
                  </p:cNvPr>
                  <p:cNvCxnSpPr/>
                  <p:nvPr/>
                </p:nvCxnSpPr>
                <p:spPr>
                  <a:xfrm>
                    <a:off x="857250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Straight Arrow Connector 48">
                    <a:extLst>
                      <a:ext uri="{FF2B5EF4-FFF2-40B4-BE49-F238E27FC236}">
                        <a16:creationId xmlns:a16="http://schemas.microsoft.com/office/drawing/2014/main" id="{16DEC486-D6CF-4E6D-A140-997D3E50BA31}"/>
                      </a:ext>
                    </a:extLst>
                  </p:cNvPr>
                  <p:cNvCxnSpPr/>
                  <p:nvPr/>
                </p:nvCxnSpPr>
                <p:spPr>
                  <a:xfrm>
                    <a:off x="2047875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44" name="TextBox 43">
                  <a:extLst>
                    <a:ext uri="{FF2B5EF4-FFF2-40B4-BE49-F238E27FC236}">
                      <a16:creationId xmlns:a16="http://schemas.microsoft.com/office/drawing/2014/main" id="{4C88BC71-176F-4A3B-8923-FCEBF46C71C0}"/>
                    </a:ext>
                  </a:extLst>
                </p:cNvPr>
                <p:cNvSpPr txBox="1"/>
                <p:nvPr/>
              </p:nvSpPr>
              <p:spPr>
                <a:xfrm>
                  <a:off x="3471862" y="5505451"/>
                  <a:ext cx="676275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+</a:t>
                  </a:r>
                </a:p>
              </p:txBody>
            </p:sp>
            <p:sp>
              <p:nvSpPr>
                <p:cNvPr id="45" name="TextBox 44">
                  <a:extLst>
                    <a:ext uri="{FF2B5EF4-FFF2-40B4-BE49-F238E27FC236}">
                      <a16:creationId xmlns:a16="http://schemas.microsoft.com/office/drawing/2014/main" id="{C4CDBEEA-FB13-4AA8-ABB6-B04D0E153019}"/>
                    </a:ext>
                  </a:extLst>
                </p:cNvPr>
                <p:cNvSpPr txBox="1"/>
                <p:nvPr/>
              </p:nvSpPr>
              <p:spPr>
                <a:xfrm>
                  <a:off x="2290762" y="5475597"/>
                  <a:ext cx="676276" cy="490717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x</a:t>
                  </a:r>
                </a:p>
              </p:txBody>
            </p:sp>
          </p:grp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403D0B-47DE-45BB-B1CE-6625EC4155E8}"/>
                </a:ext>
              </a:extLst>
            </p:cNvPr>
            <p:cNvSpPr txBox="1"/>
            <p:nvPr/>
          </p:nvSpPr>
          <p:spPr>
            <a:xfrm>
              <a:off x="8048625" y="5305873"/>
              <a:ext cx="2810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Abstract syntax tree(AST)</a:t>
              </a:r>
            </a:p>
          </p:txBody>
        </p:sp>
      </p:grpSp>
      <p:sp>
        <p:nvSpPr>
          <p:cNvPr id="79" name="Date Placeholder 78">
            <a:extLst>
              <a:ext uri="{FF2B5EF4-FFF2-40B4-BE49-F238E27FC236}">
                <a16:creationId xmlns:a16="http://schemas.microsoft.com/office/drawing/2014/main" id="{484A3939-72D4-4DF6-B5CC-4DC0E6DC2EF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538522D-3278-4F15-BB4B-E33F1BE6699D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0" name="Footer Placeholder 79">
            <a:extLst>
              <a:ext uri="{FF2B5EF4-FFF2-40B4-BE49-F238E27FC236}">
                <a16:creationId xmlns:a16="http://schemas.microsoft.com/office/drawing/2014/main" id="{8165D358-3E21-4A7E-8CE1-6D8F58F771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1" name="Slide Number Placeholder 80">
            <a:extLst>
              <a:ext uri="{FF2B5EF4-FFF2-40B4-BE49-F238E27FC236}">
                <a16:creationId xmlns:a16="http://schemas.microsoft.com/office/drawing/2014/main" id="{AD2D308D-0E87-45C7-BAA2-AA67C27A90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57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253733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8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985630" y="632240"/>
            <a:ext cx="5867399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Types of three address code</a:t>
            </a:r>
          </a:p>
        </p:txBody>
      </p:sp>
      <p:sp>
        <p:nvSpPr>
          <p:cNvPr id="132" name="Date Placeholder 131">
            <a:extLst>
              <a:ext uri="{FF2B5EF4-FFF2-40B4-BE49-F238E27FC236}">
                <a16:creationId xmlns:a16="http://schemas.microsoft.com/office/drawing/2014/main" id="{7DCC5D10-DA5A-4948-935E-6609E55407A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AF4A42-7D68-4E70-A4DE-06A6AA79D9A2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3" name="Footer Placeholder 132">
            <a:extLst>
              <a:ext uri="{FF2B5EF4-FFF2-40B4-BE49-F238E27FC236}">
                <a16:creationId xmlns:a16="http://schemas.microsoft.com/office/drawing/2014/main" id="{36952E18-ABFD-407F-861F-012FF5F8D8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4" name="Slide Number Placeholder 133">
            <a:extLst>
              <a:ext uri="{FF2B5EF4-FFF2-40B4-BE49-F238E27FC236}">
                <a16:creationId xmlns:a16="http://schemas.microsoft.com/office/drawing/2014/main" id="{97C22694-9258-43E5-A75F-C57BF0062B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58</a:t>
            </a:fld>
            <a:endParaRPr lang="en-US" sz="1600" dirty="0"/>
          </a:p>
        </p:txBody>
      </p:sp>
      <p:graphicFrame>
        <p:nvGraphicFramePr>
          <p:cNvPr id="135" name="Table 134">
            <a:extLst>
              <a:ext uri="{FF2B5EF4-FFF2-40B4-BE49-F238E27FC236}">
                <a16:creationId xmlns:a16="http://schemas.microsoft.com/office/drawing/2014/main" id="{27270E06-B17C-4CA0-B94F-5AB136F15E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31964994"/>
              </p:ext>
            </p:extLst>
          </p:nvPr>
        </p:nvGraphicFramePr>
        <p:xfrm>
          <a:off x="1078395" y="1314389"/>
          <a:ext cx="9695622" cy="5121473"/>
        </p:xfrm>
        <a:graphic>
          <a:graphicData uri="http://schemas.openxmlformats.org/drawingml/2006/table">
            <a:tbl>
              <a:tblPr>
                <a:tableStyleId>{5940675A-B579-460E-94D1-54222C63F5DA}</a:tableStyleId>
              </a:tblPr>
              <a:tblGrid>
                <a:gridCol w="1188056">
                  <a:extLst>
                    <a:ext uri="{9D8B030D-6E8A-4147-A177-3AD203B41FA5}">
                      <a16:colId xmlns:a16="http://schemas.microsoft.com/office/drawing/2014/main" val="263752225"/>
                    </a:ext>
                  </a:extLst>
                </a:gridCol>
                <a:gridCol w="3345672">
                  <a:extLst>
                    <a:ext uri="{9D8B030D-6E8A-4147-A177-3AD203B41FA5}">
                      <a16:colId xmlns:a16="http://schemas.microsoft.com/office/drawing/2014/main" val="2227818550"/>
                    </a:ext>
                  </a:extLst>
                </a:gridCol>
                <a:gridCol w="5161894">
                  <a:extLst>
                    <a:ext uri="{9D8B030D-6E8A-4147-A177-3AD203B41FA5}">
                      <a16:colId xmlns:a16="http://schemas.microsoft.com/office/drawing/2014/main" val="2884282664"/>
                    </a:ext>
                  </a:extLst>
                </a:gridCol>
              </a:tblGrid>
              <a:tr h="283878">
                <a:tc>
                  <a:txBody>
                    <a:bodyPr/>
                    <a:lstStyle/>
                    <a:p>
                      <a:pPr algn="ctr" fontAlgn="base"/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Statement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base"/>
                      <a:r>
                        <a:rPr lang="en-US" sz="2000" b="1" dirty="0">
                          <a:solidFill>
                            <a:schemeClr val="bg1"/>
                          </a:solidFill>
                          <a:effectLst/>
                        </a:rPr>
                        <a:t>Meaning</a:t>
                      </a:r>
                      <a:endParaRPr lang="en-US" sz="2000" b="1" dirty="0">
                        <a:solidFill>
                          <a:schemeClr val="bg1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1694225"/>
                  </a:ext>
                </a:extLst>
              </a:tr>
              <a:tr h="387719">
                <a:tc rowSpan="5"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Assignment statements  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vert="vert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X = Y op Z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Binary Operation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22094453"/>
                  </a:ext>
                </a:extLst>
              </a:tr>
              <a:tr h="283878">
                <a:tc vMerge="1">
                  <a:txBody>
                    <a:bodyPr/>
                    <a:lstStyle/>
                    <a:p>
                      <a:pPr algn="l" fontAlgn="base"/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X= op Z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Unary Operation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783028169"/>
                  </a:ext>
                </a:extLst>
              </a:tr>
              <a:tr h="283878">
                <a:tc vMerge="1">
                  <a:txBody>
                    <a:bodyPr/>
                    <a:lstStyle/>
                    <a:p>
                      <a:pPr algn="l" fontAlgn="base"/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X = Y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Assignment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221051413"/>
                  </a:ext>
                </a:extLst>
              </a:tr>
              <a:tr h="567755">
                <a:tc vMerge="1">
                  <a:txBody>
                    <a:bodyPr/>
                    <a:lstStyle/>
                    <a:p>
                      <a:pPr algn="l" fontAlgn="base"/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A[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i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] = X</a:t>
                      </a:r>
                      <a:b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</a:b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Y= A[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i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]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Array Indexing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93379022"/>
                  </a:ext>
                </a:extLst>
              </a:tr>
              <a:tr h="851633">
                <a:tc vMerge="1">
                  <a:txBody>
                    <a:bodyPr/>
                    <a:lstStyle/>
                    <a:p>
                      <a:pPr algn="l" fontAlgn="base"/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P = &amp;X</a:t>
                      </a:r>
                      <a:b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</a:b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Y = *P</a:t>
                      </a:r>
                      <a:b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</a:b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*P = Z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Pointer Operations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83054488"/>
                  </a:ext>
                </a:extLst>
              </a:tr>
              <a:tr h="344897">
                <a:tc rowSpan="2"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Jumps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vert="vert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if X(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rel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 op)Y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goto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 L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Conditional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Goto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77952297"/>
                  </a:ext>
                </a:extLst>
              </a:tr>
              <a:tr h="310491">
                <a:tc vMerge="1">
                  <a:txBody>
                    <a:bodyPr/>
                    <a:lstStyle/>
                    <a:p>
                      <a:pPr algn="l" fontAlgn="base"/>
                      <a:endParaRPr lang="en-US" sz="2000" b="0" dirty="0">
                        <a:solidFill>
                          <a:schemeClr val="accent4">
                            <a:lumMod val="75000"/>
                          </a:schemeClr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/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goto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 L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Unconditional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Goto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212197978"/>
                  </a:ext>
                </a:extLst>
              </a:tr>
              <a:tr h="1639966"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 Call instruction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vert="vert" anchor="ctr"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a = f(p1, …,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pn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)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Push p1;</a:t>
                      </a:r>
                    </a:p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…</a:t>
                      </a:r>
                    </a:p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Push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pn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,</a:t>
                      </a:r>
                    </a:p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Call </a:t>
                      </a:r>
                      <a:r>
                        <a:rPr lang="en-US" sz="2000" b="0" dirty="0" err="1">
                          <a:solidFill>
                            <a:schemeClr val="tx2"/>
                          </a:solidFill>
                          <a:effectLst/>
                        </a:rPr>
                        <a:t>f,n</a:t>
                      </a:r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;</a:t>
                      </a:r>
                    </a:p>
                    <a:p>
                      <a:pPr algn="l" fontAlgn="base"/>
                      <a:r>
                        <a:rPr lang="en-US" sz="2000" b="0" dirty="0">
                          <a:solidFill>
                            <a:schemeClr val="tx2"/>
                          </a:solidFill>
                          <a:effectLst/>
                        </a:rPr>
                        <a:t>Pop a;</a:t>
                      </a:r>
                      <a:endParaRPr lang="en-US" sz="2000" b="0" dirty="0">
                        <a:solidFill>
                          <a:schemeClr val="tx2"/>
                        </a:solidFill>
                        <a:effectLst/>
                        <a:latin typeface="Times New Roman" panose="02020603050405020304" pitchFamily="18" charset="0"/>
                        <a:cs typeface="Times New Roman" panose="02020603050405020304" pitchFamily="18" charset="0"/>
                      </a:endParaRPr>
                    </a:p>
                  </a:txBody>
                  <a:tcPr marL="86680" marR="86680" marT="0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31570787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6044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101284" y="1387749"/>
            <a:ext cx="6541276" cy="485370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 the statement </a:t>
            </a:r>
            <a:r>
              <a:rPr lang="en-US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a:=b*-c+b*-c is</a:t>
            </a: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t1 := -c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t2 := b * t1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t3 := -c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t4 := b * t3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t5 := t2 + t4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a := t5</a:t>
            </a:r>
          </a:p>
          <a:p>
            <a:pPr lvl="1">
              <a:lnSpc>
                <a:spcPct val="130000"/>
              </a:lnSpc>
            </a:pPr>
            <a:r>
              <a:rPr lang="en-US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We can reduce the number of temporaries as follows: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t1 := -c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t2 := b * t1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t1 := t2 + t2</a:t>
            </a:r>
          </a:p>
          <a:p>
            <a:pPr lvl="1">
              <a:lnSpc>
                <a:spcPct val="130000"/>
              </a:lnSpc>
            </a:pPr>
            <a:r>
              <a:rPr lang="fr-FR" sz="2000" dirty="0">
                <a:ln w="0"/>
                <a:solidFill>
                  <a:schemeClr val="accent6">
                    <a:lumMod val="75000"/>
                  </a:schemeClr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a := t1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33815" y="718253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>
                <a:ln w="22225">
                  <a:solidFill>
                    <a:srgbClr val="92D050"/>
                  </a:solidFill>
                  <a:prstDash val="solid"/>
                </a:ln>
                <a:solidFill>
                  <a:srgbClr val="FFFF00"/>
                </a:solidFill>
                <a:effectLst>
                  <a:outerShdw blurRad="50800" dist="38100" dir="5400000" algn="t" rotWithShape="0">
                    <a:prstClr val="black">
                      <a:alpha val="40000"/>
                    </a:prstClr>
                  </a:outerShdw>
                </a:effectLst>
              </a:rPr>
              <a:t>Example : 1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E3C5EE5-D335-4F94-A42D-F550BEDF742C}"/>
              </a:ext>
            </a:extLst>
          </p:cNvPr>
          <p:cNvGrpSpPr/>
          <p:nvPr/>
        </p:nvGrpSpPr>
        <p:grpSpPr>
          <a:xfrm>
            <a:off x="7502130" y="2640627"/>
            <a:ext cx="3637496" cy="3682278"/>
            <a:chOff x="7502130" y="2640627"/>
            <a:chExt cx="3637496" cy="3682278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206D8-DBD7-42E4-AC0B-7AC19DFF2FE8}"/>
                </a:ext>
              </a:extLst>
            </p:cNvPr>
            <p:cNvSpPr txBox="1"/>
            <p:nvPr/>
          </p:nvSpPr>
          <p:spPr>
            <a:xfrm>
              <a:off x="8426297" y="2640627"/>
              <a:ext cx="64121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:=</a:t>
              </a:r>
            </a:p>
          </p:txBody>
        </p: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35A347-D964-4A02-86F5-F88837FDB5DA}"/>
                </a:ext>
              </a:extLst>
            </p:cNvPr>
            <p:cNvGrpSpPr/>
            <p:nvPr/>
          </p:nvGrpSpPr>
          <p:grpSpPr>
            <a:xfrm>
              <a:off x="8425014" y="3665461"/>
              <a:ext cx="1404433" cy="405594"/>
              <a:chOff x="857250" y="5200650"/>
              <a:chExt cx="1190625" cy="88582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E512CB8-A34A-4819-9B01-3BB7DAFA1F1B}"/>
                  </a:ext>
                </a:extLst>
              </p:cNvPr>
              <p:cNvCxnSpPr/>
              <p:nvPr/>
            </p:nvCxnSpPr>
            <p:spPr>
              <a:xfrm>
                <a:off x="1476375" y="52006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2FEA38C-7E16-4911-A7CE-5A424BFBF7E5}"/>
                  </a:ext>
                </a:extLst>
              </p:cNvPr>
              <p:cNvCxnSpPr/>
              <p:nvPr/>
            </p:nvCxnSpPr>
            <p:spPr>
              <a:xfrm>
                <a:off x="866775" y="5648325"/>
                <a:ext cx="11620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0C22FDC-D216-492D-8651-0173F79F240E}"/>
                  </a:ext>
                </a:extLst>
              </p:cNvPr>
              <p:cNvCxnSpPr/>
              <p:nvPr/>
            </p:nvCxnSpPr>
            <p:spPr>
              <a:xfrm>
                <a:off x="857250" y="56388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8BDE8E6-5FB2-46EF-972F-8B41846850BE}"/>
                  </a:ext>
                </a:extLst>
              </p:cNvPr>
              <p:cNvCxnSpPr/>
              <p:nvPr/>
            </p:nvCxnSpPr>
            <p:spPr>
              <a:xfrm>
                <a:off x="2047875" y="56388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433E8-D136-4196-9C6B-1E06A5597070}"/>
                </a:ext>
              </a:extLst>
            </p:cNvPr>
            <p:cNvSpPr txBox="1"/>
            <p:nvPr/>
          </p:nvSpPr>
          <p:spPr>
            <a:xfrm>
              <a:off x="9619297" y="4092607"/>
              <a:ext cx="496417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4A13FD-CE39-41C2-90B9-2BB8A81226B8}"/>
                </a:ext>
              </a:extLst>
            </p:cNvPr>
            <p:cNvSpPr txBox="1"/>
            <p:nvPr/>
          </p:nvSpPr>
          <p:spPr>
            <a:xfrm>
              <a:off x="8153400" y="4068265"/>
              <a:ext cx="544791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322E8AF9-5135-4F28-8F4A-4FDEC4579D19}"/>
                </a:ext>
              </a:extLst>
            </p:cNvPr>
            <p:cNvCxnSpPr/>
            <p:nvPr/>
          </p:nvCxnSpPr>
          <p:spPr>
            <a:xfrm>
              <a:off x="8391700" y="4431519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>
              <a:extLst>
                <a:ext uri="{FF2B5EF4-FFF2-40B4-BE49-F238E27FC236}">
                  <a16:creationId xmlns:a16="http://schemas.microsoft.com/office/drawing/2014/main" id="{C396234E-A8EF-443D-BCF3-7FBD539DDC46}"/>
                </a:ext>
              </a:extLst>
            </p:cNvPr>
            <p:cNvCxnSpPr/>
            <p:nvPr/>
          </p:nvCxnSpPr>
          <p:spPr>
            <a:xfrm>
              <a:off x="7813711" y="4636497"/>
              <a:ext cx="1101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Straight Arrow Connector 39">
              <a:extLst>
                <a:ext uri="{FF2B5EF4-FFF2-40B4-BE49-F238E27FC236}">
                  <a16:creationId xmlns:a16="http://schemas.microsoft.com/office/drawing/2014/main" id="{B36B1683-99C3-44F1-9ED0-73C2A3F9415B}"/>
                </a:ext>
              </a:extLst>
            </p:cNvPr>
            <p:cNvCxnSpPr/>
            <p:nvPr/>
          </p:nvCxnSpPr>
          <p:spPr>
            <a:xfrm>
              <a:off x="8927893" y="4651185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3D8086C2-FC76-4B59-9BDE-29C21ACD881B}"/>
                </a:ext>
              </a:extLst>
            </p:cNvPr>
            <p:cNvCxnSpPr/>
            <p:nvPr/>
          </p:nvCxnSpPr>
          <p:spPr>
            <a:xfrm>
              <a:off x="7800583" y="4651185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49987645-91A9-4B17-8CDD-81059B009ED7}"/>
                </a:ext>
              </a:extLst>
            </p:cNvPr>
            <p:cNvSpPr txBox="1"/>
            <p:nvPr/>
          </p:nvSpPr>
          <p:spPr>
            <a:xfrm>
              <a:off x="8621992" y="4830090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F86197DF-AC93-4F7A-B977-08B4121337F0}"/>
                </a:ext>
              </a:extLst>
            </p:cNvPr>
            <p:cNvSpPr txBox="1"/>
            <p:nvPr/>
          </p:nvSpPr>
          <p:spPr>
            <a:xfrm>
              <a:off x="7502130" y="4834323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96D01B-9DD0-47B3-9946-9095FC1A114B}"/>
                </a:ext>
              </a:extLst>
            </p:cNvPr>
            <p:cNvGrpSpPr/>
            <p:nvPr/>
          </p:nvGrpSpPr>
          <p:grpSpPr>
            <a:xfrm>
              <a:off x="8020051" y="2927660"/>
              <a:ext cx="1429920" cy="802914"/>
              <a:chOff x="2290762" y="4981576"/>
              <a:chExt cx="1857375" cy="98473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728BA92-72F1-45EA-9078-FA031D56EE48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3EAFD342-E718-49F9-B57C-D6D69C524A1B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968B119-3CE0-4DB6-B10A-52E6F331A322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19496906-F24E-44EC-A023-F0FE40AF8F01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6DEC486-D6CF-4E6D-A140-997D3E50BA31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88BC71-176F-4A3B-8923-FCEBF46C71C0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CDBEEA-FB13-4AA8-ABB6-B04D0E153019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6" cy="4907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</p:grpSp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403D0B-47DE-45BB-B1CE-6625EC4155E8}"/>
                </a:ext>
              </a:extLst>
            </p:cNvPr>
            <p:cNvSpPr txBox="1"/>
            <p:nvPr/>
          </p:nvSpPr>
          <p:spPr>
            <a:xfrm>
              <a:off x="8048625" y="5953573"/>
              <a:ext cx="2810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Abstract syntax tree(AST)</a:t>
              </a:r>
            </a:p>
          </p:txBody>
        </p: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B0B48D6B-80D9-4AF2-9A84-EC21523B87D8}"/>
                </a:ext>
              </a:extLst>
            </p:cNvPr>
            <p:cNvCxnSpPr/>
            <p:nvPr/>
          </p:nvCxnSpPr>
          <p:spPr>
            <a:xfrm>
              <a:off x="9972850" y="4469619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C8159CFE-9780-4D08-A903-93659F1FC230}"/>
                </a:ext>
              </a:extLst>
            </p:cNvPr>
            <p:cNvCxnSpPr/>
            <p:nvPr/>
          </p:nvCxnSpPr>
          <p:spPr>
            <a:xfrm>
              <a:off x="9661561" y="4674597"/>
              <a:ext cx="1101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Straight Arrow Connector 50">
              <a:extLst>
                <a:ext uri="{FF2B5EF4-FFF2-40B4-BE49-F238E27FC236}">
                  <a16:creationId xmlns:a16="http://schemas.microsoft.com/office/drawing/2014/main" id="{D96B28D3-A759-4258-A98A-E6861F50E492}"/>
                </a:ext>
              </a:extLst>
            </p:cNvPr>
            <p:cNvCxnSpPr/>
            <p:nvPr/>
          </p:nvCxnSpPr>
          <p:spPr>
            <a:xfrm>
              <a:off x="10775743" y="4689285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Straight Arrow Connector 51">
              <a:extLst>
                <a:ext uri="{FF2B5EF4-FFF2-40B4-BE49-F238E27FC236}">
                  <a16:creationId xmlns:a16="http://schemas.microsoft.com/office/drawing/2014/main" id="{D62A2117-40EE-4E56-A620-E885EBF483A9}"/>
                </a:ext>
              </a:extLst>
            </p:cNvPr>
            <p:cNvCxnSpPr/>
            <p:nvPr/>
          </p:nvCxnSpPr>
          <p:spPr>
            <a:xfrm>
              <a:off x="9648433" y="4689285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4A782CA8-27C9-4475-B235-29F8E09380B7}"/>
                </a:ext>
              </a:extLst>
            </p:cNvPr>
            <p:cNvSpPr txBox="1"/>
            <p:nvPr/>
          </p:nvSpPr>
          <p:spPr>
            <a:xfrm>
              <a:off x="10469842" y="4868190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6B844B09-5B9A-42CA-8579-819EBB76CAF0}"/>
                </a:ext>
              </a:extLst>
            </p:cNvPr>
            <p:cNvSpPr txBox="1"/>
            <p:nvPr/>
          </p:nvSpPr>
          <p:spPr>
            <a:xfrm>
              <a:off x="9349980" y="4872423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  <p:cxnSp>
          <p:nvCxnSpPr>
            <p:cNvPr id="55" name="Straight Arrow Connector 54">
              <a:extLst>
                <a:ext uri="{FF2B5EF4-FFF2-40B4-BE49-F238E27FC236}">
                  <a16:creationId xmlns:a16="http://schemas.microsoft.com/office/drawing/2014/main" id="{45558DBC-E531-46C0-B498-C6B940E748F4}"/>
                </a:ext>
              </a:extLst>
            </p:cNvPr>
            <p:cNvCxnSpPr/>
            <p:nvPr/>
          </p:nvCxnSpPr>
          <p:spPr>
            <a:xfrm>
              <a:off x="8946943" y="521316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DCBCE09E-E027-4C50-95EC-F0DEB349CB59}"/>
                </a:ext>
              </a:extLst>
            </p:cNvPr>
            <p:cNvSpPr txBox="1"/>
            <p:nvPr/>
          </p:nvSpPr>
          <p:spPr>
            <a:xfrm>
              <a:off x="8641042" y="5392065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  <p:cxnSp>
          <p:nvCxnSpPr>
            <p:cNvPr id="57" name="Straight Arrow Connector 56">
              <a:extLst>
                <a:ext uri="{FF2B5EF4-FFF2-40B4-BE49-F238E27FC236}">
                  <a16:creationId xmlns:a16="http://schemas.microsoft.com/office/drawing/2014/main" id="{75C00B39-2841-4692-A803-30C7137A5F7D}"/>
                </a:ext>
              </a:extLst>
            </p:cNvPr>
            <p:cNvCxnSpPr/>
            <p:nvPr/>
          </p:nvCxnSpPr>
          <p:spPr>
            <a:xfrm>
              <a:off x="10804318" y="527031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40270BA7-E937-473D-B9BA-9C3FC4FBE792}"/>
                </a:ext>
              </a:extLst>
            </p:cNvPr>
            <p:cNvSpPr txBox="1"/>
            <p:nvPr/>
          </p:nvSpPr>
          <p:spPr>
            <a:xfrm>
              <a:off x="10498417" y="5449215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3FF91433-5D8E-4EF2-B2F8-42EA806A6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D7A130-6569-43DA-BD43-F4401368E15A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C88829B-032B-4CE6-9E46-8020E7D319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4F39A16-5E4D-48A4-998B-A6D438A13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59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0821410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5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1" dur="500"/>
                                        <p:tgtEl>
                                          <p:spTgt spid="18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245726" y="527557"/>
            <a:ext cx="6267594" cy="580808"/>
          </a:xfrm>
        </p:spPr>
        <p:txBody>
          <a:bodyPr anchor="ctr">
            <a:noAutofit/>
          </a:bodyPr>
          <a:lstStyle/>
          <a:p>
            <a:pPr algn="l"/>
            <a:r>
              <a:rPr lang="en-US" sz="3600" dirty="0">
                <a:solidFill>
                  <a:srgbClr val="000000"/>
                </a:solidFill>
                <a:latin typeface="Times New Roman" panose="02020603050405020304" pitchFamily="18" charset="0"/>
              </a:rPr>
              <a:t>Who, when/where, and what?</a:t>
            </a:r>
            <a:endParaRPr lang="en-US" sz="2400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45726" y="1514147"/>
            <a:ext cx="8355473" cy="4864791"/>
          </a:xfrm>
        </p:spPr>
        <p:txBody>
          <a:bodyPr>
            <a:normAutofit/>
          </a:bodyPr>
          <a:lstStyle/>
          <a:p>
            <a:pPr marL="342900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Suggested References:</a:t>
            </a: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Compilers (chapters  5 and 6)</a:t>
            </a: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endParaRPr lang="en-US" sz="24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  <a:p>
            <a:pPr marL="800100" lvl="1" indent="-342900" algn="l">
              <a:lnSpc>
                <a:spcPct val="100000"/>
              </a:lnSpc>
              <a:spcBef>
                <a:spcPts val="600"/>
              </a:spcBef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00000"/>
                </a:solidFill>
                <a:latin typeface="Times New Roman" panose="02020603050405020304" pitchFamily="18" charset="0"/>
                <a:ea typeface="+mj-ea"/>
                <a:cs typeface="+mj-cs"/>
              </a:rPr>
              <a:t>Language Implementation Patterns (chapters 4 and 5) </a:t>
            </a:r>
            <a:endParaRPr lang="en-US" sz="1800" dirty="0">
              <a:solidFill>
                <a:srgbClr val="000000"/>
              </a:solidFill>
              <a:latin typeface="Times New Roman" panose="02020603050405020304" pitchFamily="18" charset="0"/>
              <a:ea typeface="+mj-ea"/>
              <a:cs typeface="+mj-cs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282" y="1108365"/>
            <a:ext cx="6461760" cy="335280"/>
          </a:xfrm>
          <a:prstGeom prst="rect">
            <a:avLst/>
          </a:prstGeom>
        </p:spPr>
      </p:pic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5EB6A9BB-F5E8-42C5-B9C8-8E6AF703A0E4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57B418B-4611-4048-BA47-9141E34D90D1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7030A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7030A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FF8B607-315C-4E8B-A294-758D29A976DE}"/>
              </a:ext>
            </a:extLst>
          </p:cNvPr>
          <p:cNvSpPr txBox="1"/>
          <p:nvPr/>
        </p:nvSpPr>
        <p:spPr>
          <a:xfrm>
            <a:off x="2590801" y="2551837"/>
            <a:ext cx="6096000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0066FF"/>
                </a:solidFill>
              </a:rPr>
              <a:t>http://ce.sharif.edu/courses/94-95/1/ce414-2/resources/root/Text%20Books/Compiler%20Design/Alfred%20V.%20Aho,%20Monica%20S.%20Lam,%20Ravi%20Sethi,%20Jeffrey%20D.%20Ullman-Compilers%20-%20Principles,%20Techniques,%20and%20Tools-Pearson_Addison%20Wesley%20(2006).pdf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3A73DCB-47FA-4A60-BBCA-8C556942CFCB}"/>
              </a:ext>
            </a:extLst>
          </p:cNvPr>
          <p:cNvSpPr txBox="1"/>
          <p:nvPr/>
        </p:nvSpPr>
        <p:spPr>
          <a:xfrm>
            <a:off x="2514600" y="5165212"/>
            <a:ext cx="60960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>
                <a:hlinkClick r:id="rId3"/>
              </a:rPr>
              <a:t>https://theswissbay.ch/pdf/Gentoomen%20Library/Programming/Pragmatic%20Programmers/Language%20Implementation%20Patterns.pdf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7232416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124823" y="1332464"/>
            <a:ext cx="6245230" cy="3129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2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 </a:t>
            </a:r>
            <a:r>
              <a:rPr lang="pt-B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:= b * (c – d) * e / f </a:t>
            </a:r>
            <a:r>
              <a:rPr lang="en-US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is</a:t>
            </a: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1">
              <a:lnSpc>
                <a:spcPct val="130000"/>
              </a:lnSpc>
            </a:pP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t1 := c – d</a:t>
            </a:r>
          </a:p>
          <a:p>
            <a:pPr lvl="1">
              <a:lnSpc>
                <a:spcPct val="130000"/>
              </a:lnSpc>
            </a:pP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t1 := b * t1</a:t>
            </a:r>
          </a:p>
          <a:p>
            <a:pPr lvl="1">
              <a:lnSpc>
                <a:spcPct val="130000"/>
              </a:lnSpc>
            </a:pP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t1 := t1 * e</a:t>
            </a:r>
          </a:p>
          <a:p>
            <a:pPr lvl="1">
              <a:lnSpc>
                <a:spcPct val="130000"/>
              </a:lnSpc>
            </a:pP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t1 := t1 / f</a:t>
            </a:r>
          </a:p>
          <a:p>
            <a:pPr lvl="1">
              <a:lnSpc>
                <a:spcPct val="130000"/>
              </a:lnSpc>
            </a:pPr>
            <a:r>
              <a:rPr lang="fr-FR" sz="22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 := t1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47358" y="682220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2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E3C01B8-3399-4C71-A4F3-CEC0B4792796}"/>
              </a:ext>
            </a:extLst>
          </p:cNvPr>
          <p:cNvGrpSpPr/>
          <p:nvPr/>
        </p:nvGrpSpPr>
        <p:grpSpPr>
          <a:xfrm>
            <a:off x="7801904" y="2818111"/>
            <a:ext cx="2659039" cy="1538194"/>
            <a:chOff x="6737340" y="2817736"/>
            <a:chExt cx="2659039" cy="1538194"/>
          </a:xfrm>
        </p:grpSpPr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8735A347-D964-4A02-86F5-F88837FDB5DA}"/>
                </a:ext>
              </a:extLst>
            </p:cNvPr>
            <p:cNvGrpSpPr/>
            <p:nvPr/>
          </p:nvGrpSpPr>
          <p:grpSpPr>
            <a:xfrm>
              <a:off x="7728244" y="2817736"/>
              <a:ext cx="1404433" cy="405594"/>
              <a:chOff x="857250" y="5200650"/>
              <a:chExt cx="1190625" cy="885825"/>
            </a:xfrm>
          </p:grpSpPr>
          <p:cxnSp>
            <p:nvCxnSpPr>
              <p:cNvPr id="30" name="Straight Arrow Connector 29">
                <a:extLst>
                  <a:ext uri="{FF2B5EF4-FFF2-40B4-BE49-F238E27FC236}">
                    <a16:creationId xmlns:a16="http://schemas.microsoft.com/office/drawing/2014/main" id="{7E512CB8-A34A-4819-9B01-3BB7DAFA1F1B}"/>
                  </a:ext>
                </a:extLst>
              </p:cNvPr>
              <p:cNvCxnSpPr/>
              <p:nvPr/>
            </p:nvCxnSpPr>
            <p:spPr>
              <a:xfrm>
                <a:off x="1476375" y="52006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1" name="Straight Connector 30">
                <a:extLst>
                  <a:ext uri="{FF2B5EF4-FFF2-40B4-BE49-F238E27FC236}">
                    <a16:creationId xmlns:a16="http://schemas.microsoft.com/office/drawing/2014/main" id="{E2FEA38C-7E16-4911-A7CE-5A424BFBF7E5}"/>
                  </a:ext>
                </a:extLst>
              </p:cNvPr>
              <p:cNvCxnSpPr/>
              <p:nvPr/>
            </p:nvCxnSpPr>
            <p:spPr>
              <a:xfrm>
                <a:off x="866775" y="5648325"/>
                <a:ext cx="11620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2" name="Straight Arrow Connector 31">
                <a:extLst>
                  <a:ext uri="{FF2B5EF4-FFF2-40B4-BE49-F238E27FC236}">
                    <a16:creationId xmlns:a16="http://schemas.microsoft.com/office/drawing/2014/main" id="{A0C22FDC-D216-492D-8651-0173F79F240E}"/>
                  </a:ext>
                </a:extLst>
              </p:cNvPr>
              <p:cNvCxnSpPr/>
              <p:nvPr/>
            </p:nvCxnSpPr>
            <p:spPr>
              <a:xfrm>
                <a:off x="857250" y="56388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3" name="Straight Arrow Connector 32">
                <a:extLst>
                  <a:ext uri="{FF2B5EF4-FFF2-40B4-BE49-F238E27FC236}">
                    <a16:creationId xmlns:a16="http://schemas.microsoft.com/office/drawing/2014/main" id="{28BDE8E6-5FB2-46EF-972F-8B41846850BE}"/>
                  </a:ext>
                </a:extLst>
              </p:cNvPr>
              <p:cNvCxnSpPr/>
              <p:nvPr/>
            </p:nvCxnSpPr>
            <p:spPr>
              <a:xfrm>
                <a:off x="2047875" y="56388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A6C433E8-D136-4196-9C6B-1E06A5597070}"/>
                </a:ext>
              </a:extLst>
            </p:cNvPr>
            <p:cNvSpPr txBox="1"/>
            <p:nvPr/>
          </p:nvSpPr>
          <p:spPr>
            <a:xfrm>
              <a:off x="8945091" y="3244882"/>
              <a:ext cx="451288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F4A13FD-CE39-41C2-90B9-2BB8A81226B8}"/>
                </a:ext>
              </a:extLst>
            </p:cNvPr>
            <p:cNvSpPr txBox="1"/>
            <p:nvPr/>
          </p:nvSpPr>
          <p:spPr>
            <a:xfrm>
              <a:off x="7388610" y="3220540"/>
              <a:ext cx="544791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*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59071AA5-A59F-4ADD-91FC-AF2C8DB23C81}"/>
                </a:ext>
              </a:extLst>
            </p:cNvPr>
            <p:cNvGrpSpPr/>
            <p:nvPr/>
          </p:nvGrpSpPr>
          <p:grpSpPr>
            <a:xfrm>
              <a:off x="6737340" y="3583794"/>
              <a:ext cx="1761071" cy="772136"/>
              <a:chOff x="6805360" y="3583794"/>
              <a:chExt cx="1761071" cy="772136"/>
            </a:xfrm>
          </p:grpSpPr>
          <p:cxnSp>
            <p:nvCxnSpPr>
              <p:cNvPr id="38" name="Straight Arrow Connector 37">
                <a:extLst>
                  <a:ext uri="{FF2B5EF4-FFF2-40B4-BE49-F238E27FC236}">
                    <a16:creationId xmlns:a16="http://schemas.microsoft.com/office/drawing/2014/main" id="{322E8AF9-5135-4F28-8F4A-4FDEC4579D19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39" name="Straight Connector 38">
                <a:extLst>
                  <a:ext uri="{FF2B5EF4-FFF2-40B4-BE49-F238E27FC236}">
                    <a16:creationId xmlns:a16="http://schemas.microsoft.com/office/drawing/2014/main" id="{C396234E-A8EF-443D-BCF3-7FBD539DDC46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0" name="Straight Arrow Connector 39">
                <a:extLst>
                  <a:ext uri="{FF2B5EF4-FFF2-40B4-BE49-F238E27FC236}">
                    <a16:creationId xmlns:a16="http://schemas.microsoft.com/office/drawing/2014/main" id="{B36B1683-99C3-44F1-9ED0-73C2A3F9415B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1" name="Straight Arrow Connector 40">
                <a:extLst>
                  <a:ext uri="{FF2B5EF4-FFF2-40B4-BE49-F238E27FC236}">
                    <a16:creationId xmlns:a16="http://schemas.microsoft.com/office/drawing/2014/main" id="{3D8086C2-FC76-4B59-9BDE-29C21ACD881B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49987645-91A9-4B17-8CDD-81059B009ED7}"/>
                  </a:ext>
                </a:extLst>
              </p:cNvPr>
              <p:cNvSpPr txBox="1"/>
              <p:nvPr/>
            </p:nvSpPr>
            <p:spPr>
              <a:xfrm>
                <a:off x="7925222" y="3982365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e</a:t>
                </a:r>
              </a:p>
            </p:txBody>
          </p:sp>
          <p:sp>
            <p:nvSpPr>
              <p:cNvPr id="37" name="TextBox 36">
                <a:extLst>
                  <a:ext uri="{FF2B5EF4-FFF2-40B4-BE49-F238E27FC236}">
                    <a16:creationId xmlns:a16="http://schemas.microsoft.com/office/drawing/2014/main" id="{F86197DF-AC93-4F7A-B977-08B4121337F0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*</a:t>
                </a:r>
              </a:p>
            </p:txBody>
          </p:sp>
        </p:grpSp>
      </p:grpSp>
      <p:grpSp>
        <p:nvGrpSpPr>
          <p:cNvPr id="4" name="Group 3">
            <a:extLst>
              <a:ext uri="{FF2B5EF4-FFF2-40B4-BE49-F238E27FC236}">
                <a16:creationId xmlns:a16="http://schemas.microsoft.com/office/drawing/2014/main" id="{D5F4E5D7-1AAD-499C-B364-45AB4CC65FC1}"/>
              </a:ext>
            </a:extLst>
          </p:cNvPr>
          <p:cNvGrpSpPr/>
          <p:nvPr/>
        </p:nvGrpSpPr>
        <p:grpSpPr>
          <a:xfrm>
            <a:off x="8409131" y="1792902"/>
            <a:ext cx="1429920" cy="1089947"/>
            <a:chOff x="7323281" y="1792902"/>
            <a:chExt cx="1429920" cy="108994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206D8-DBD7-42E4-AC0B-7AC19DFF2FE8}"/>
                </a:ext>
              </a:extLst>
            </p:cNvPr>
            <p:cNvSpPr txBox="1"/>
            <p:nvPr/>
          </p:nvSpPr>
          <p:spPr>
            <a:xfrm>
              <a:off x="7729527" y="1792902"/>
              <a:ext cx="64121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:=</a:t>
              </a:r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9196D01B-9DD0-47B3-9946-9095FC1A114B}"/>
                </a:ext>
              </a:extLst>
            </p:cNvPr>
            <p:cNvGrpSpPr/>
            <p:nvPr/>
          </p:nvGrpSpPr>
          <p:grpSpPr>
            <a:xfrm>
              <a:off x="7323281" y="2079935"/>
              <a:ext cx="1429920" cy="802914"/>
              <a:chOff x="2290762" y="4981576"/>
              <a:chExt cx="1857375" cy="984738"/>
            </a:xfrm>
          </p:grpSpPr>
          <p:grpSp>
            <p:nvGrpSpPr>
              <p:cNvPr id="43" name="Group 42">
                <a:extLst>
                  <a:ext uri="{FF2B5EF4-FFF2-40B4-BE49-F238E27FC236}">
                    <a16:creationId xmlns:a16="http://schemas.microsoft.com/office/drawing/2014/main" id="{7728BA92-72F1-45EA-9078-FA031D56EE48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46" name="Straight Arrow Connector 45">
                  <a:extLst>
                    <a:ext uri="{FF2B5EF4-FFF2-40B4-BE49-F238E27FC236}">
                      <a16:creationId xmlns:a16="http://schemas.microsoft.com/office/drawing/2014/main" id="{3EAFD342-E718-49F9-B57C-D6D69C524A1B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" name="Straight Connector 46">
                  <a:extLst>
                    <a:ext uri="{FF2B5EF4-FFF2-40B4-BE49-F238E27FC236}">
                      <a16:creationId xmlns:a16="http://schemas.microsoft.com/office/drawing/2014/main" id="{6968B119-3CE0-4DB6-B10A-52E6F331A322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" name="Straight Arrow Connector 47">
                  <a:extLst>
                    <a:ext uri="{FF2B5EF4-FFF2-40B4-BE49-F238E27FC236}">
                      <a16:creationId xmlns:a16="http://schemas.microsoft.com/office/drawing/2014/main" id="{19496906-F24E-44EC-A023-F0FE40AF8F01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Straight Arrow Connector 48">
                  <a:extLst>
                    <a:ext uri="{FF2B5EF4-FFF2-40B4-BE49-F238E27FC236}">
                      <a16:creationId xmlns:a16="http://schemas.microsoft.com/office/drawing/2014/main" id="{16DEC486-D6CF-4E6D-A140-997D3E50BA31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44" name="TextBox 43">
                <a:extLst>
                  <a:ext uri="{FF2B5EF4-FFF2-40B4-BE49-F238E27FC236}">
                    <a16:creationId xmlns:a16="http://schemas.microsoft.com/office/drawing/2014/main" id="{4C88BC71-176F-4A3B-8923-FCEBF46C71C0}"/>
                  </a:ext>
                </a:extLst>
              </p:cNvPr>
              <p:cNvSpPr txBox="1"/>
              <p:nvPr/>
            </p:nvSpPr>
            <p:spPr>
              <a:xfrm>
                <a:off x="3471861" y="5505451"/>
                <a:ext cx="676276" cy="452969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/</a:t>
                </a:r>
              </a:p>
            </p:txBody>
          </p: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CDBEEA-FB13-4AA8-ABB6-B04D0E153019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6" cy="490717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a</a:t>
                </a:r>
              </a:p>
            </p:txBody>
          </p:sp>
        </p:grpSp>
      </p:grpSp>
      <p:sp>
        <p:nvSpPr>
          <p:cNvPr id="77" name="TextBox 76">
            <a:extLst>
              <a:ext uri="{FF2B5EF4-FFF2-40B4-BE49-F238E27FC236}">
                <a16:creationId xmlns:a16="http://schemas.microsoft.com/office/drawing/2014/main" id="{49403D0B-47DE-45BB-B1CE-6625EC4155E8}"/>
              </a:ext>
            </a:extLst>
          </p:cNvPr>
          <p:cNvSpPr txBox="1"/>
          <p:nvPr/>
        </p:nvSpPr>
        <p:spPr>
          <a:xfrm>
            <a:off x="7757362" y="6033294"/>
            <a:ext cx="28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Abstract syntax tree(AST)</a:t>
            </a:r>
          </a:p>
        </p:txBody>
      </p:sp>
      <p:grpSp>
        <p:nvGrpSpPr>
          <p:cNvPr id="59" name="Group 58">
            <a:extLst>
              <a:ext uri="{FF2B5EF4-FFF2-40B4-BE49-F238E27FC236}">
                <a16:creationId xmlns:a16="http://schemas.microsoft.com/office/drawing/2014/main" id="{9CAD3178-AB4C-4553-A85F-E56C610F28BF}"/>
              </a:ext>
            </a:extLst>
          </p:cNvPr>
          <p:cNvGrpSpPr/>
          <p:nvPr/>
        </p:nvGrpSpPr>
        <p:grpSpPr>
          <a:xfrm>
            <a:off x="7263258" y="4372288"/>
            <a:ext cx="1761071" cy="772136"/>
            <a:chOff x="6805360" y="3583794"/>
            <a:chExt cx="1761071" cy="772136"/>
          </a:xfrm>
        </p:grpSpPr>
        <p:cxnSp>
          <p:nvCxnSpPr>
            <p:cNvPr id="60" name="Straight Arrow Connector 59">
              <a:extLst>
                <a:ext uri="{FF2B5EF4-FFF2-40B4-BE49-F238E27FC236}">
                  <a16:creationId xmlns:a16="http://schemas.microsoft.com/office/drawing/2014/main" id="{A11589F4-1939-4CE4-8C81-ABB53FE12D5B}"/>
                </a:ext>
              </a:extLst>
            </p:cNvPr>
            <p:cNvCxnSpPr/>
            <p:nvPr/>
          </p:nvCxnSpPr>
          <p:spPr>
            <a:xfrm>
              <a:off x="7694930" y="3583794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Straight Connector 60">
              <a:extLst>
                <a:ext uri="{FF2B5EF4-FFF2-40B4-BE49-F238E27FC236}">
                  <a16:creationId xmlns:a16="http://schemas.microsoft.com/office/drawing/2014/main" id="{793E00DF-263C-40B7-9281-FE2702BAC091}"/>
                </a:ext>
              </a:extLst>
            </p:cNvPr>
            <p:cNvCxnSpPr/>
            <p:nvPr/>
          </p:nvCxnSpPr>
          <p:spPr>
            <a:xfrm>
              <a:off x="7116941" y="3788772"/>
              <a:ext cx="1101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Straight Arrow Connector 61">
              <a:extLst>
                <a:ext uri="{FF2B5EF4-FFF2-40B4-BE49-F238E27FC236}">
                  <a16:creationId xmlns:a16="http://schemas.microsoft.com/office/drawing/2014/main" id="{85220915-2FD5-48FB-B5BE-18ACFB1DD812}"/>
                </a:ext>
              </a:extLst>
            </p:cNvPr>
            <p:cNvCxnSpPr/>
            <p:nvPr/>
          </p:nvCxnSpPr>
          <p:spPr>
            <a:xfrm>
              <a:off x="8231123" y="380346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Straight Arrow Connector 62">
              <a:extLst>
                <a:ext uri="{FF2B5EF4-FFF2-40B4-BE49-F238E27FC236}">
                  <a16:creationId xmlns:a16="http://schemas.microsoft.com/office/drawing/2014/main" id="{4DB83061-D45D-4925-9647-1F9E8592DD68}"/>
                </a:ext>
              </a:extLst>
            </p:cNvPr>
            <p:cNvCxnSpPr/>
            <p:nvPr/>
          </p:nvCxnSpPr>
          <p:spPr>
            <a:xfrm>
              <a:off x="7103813" y="380346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4" name="TextBox 63">
              <a:extLst>
                <a:ext uri="{FF2B5EF4-FFF2-40B4-BE49-F238E27FC236}">
                  <a16:creationId xmlns:a16="http://schemas.microsoft.com/office/drawing/2014/main" id="{D9A3393A-85C1-4221-9FAC-3B8C09D58B45}"/>
                </a:ext>
              </a:extLst>
            </p:cNvPr>
            <p:cNvSpPr txBox="1"/>
            <p:nvPr/>
          </p:nvSpPr>
          <p:spPr>
            <a:xfrm>
              <a:off x="7925222" y="3982365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-</a:t>
              </a:r>
            </a:p>
          </p:txBody>
        </p:sp>
        <p:sp>
          <p:nvSpPr>
            <p:cNvPr id="65" name="TextBox 64">
              <a:extLst>
                <a:ext uri="{FF2B5EF4-FFF2-40B4-BE49-F238E27FC236}">
                  <a16:creationId xmlns:a16="http://schemas.microsoft.com/office/drawing/2014/main" id="{F6E6BACB-16C4-4942-A1FF-5D83A948AB67}"/>
                </a:ext>
              </a:extLst>
            </p:cNvPr>
            <p:cNvSpPr txBox="1"/>
            <p:nvPr/>
          </p:nvSpPr>
          <p:spPr>
            <a:xfrm>
              <a:off x="6805360" y="3986598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b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A8D0D1DB-92BF-4888-B2E5-AB2CA166D47E}"/>
              </a:ext>
            </a:extLst>
          </p:cNvPr>
          <p:cNvGrpSpPr/>
          <p:nvPr/>
        </p:nvGrpSpPr>
        <p:grpSpPr>
          <a:xfrm>
            <a:off x="7866319" y="5142681"/>
            <a:ext cx="1761071" cy="772136"/>
            <a:chOff x="6805360" y="3583794"/>
            <a:chExt cx="1761071" cy="772136"/>
          </a:xfrm>
        </p:grpSpPr>
        <p:cxnSp>
          <p:nvCxnSpPr>
            <p:cNvPr id="67" name="Straight Arrow Connector 66">
              <a:extLst>
                <a:ext uri="{FF2B5EF4-FFF2-40B4-BE49-F238E27FC236}">
                  <a16:creationId xmlns:a16="http://schemas.microsoft.com/office/drawing/2014/main" id="{C8E0EA0A-5507-4EF8-B19E-5B86E152C567}"/>
                </a:ext>
              </a:extLst>
            </p:cNvPr>
            <p:cNvCxnSpPr/>
            <p:nvPr/>
          </p:nvCxnSpPr>
          <p:spPr>
            <a:xfrm>
              <a:off x="7694930" y="3583794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060AC01D-B326-4E78-AA0F-409E70DD3415}"/>
                </a:ext>
              </a:extLst>
            </p:cNvPr>
            <p:cNvCxnSpPr/>
            <p:nvPr/>
          </p:nvCxnSpPr>
          <p:spPr>
            <a:xfrm>
              <a:off x="7116941" y="3788772"/>
              <a:ext cx="1101798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Straight Arrow Connector 68">
              <a:extLst>
                <a:ext uri="{FF2B5EF4-FFF2-40B4-BE49-F238E27FC236}">
                  <a16:creationId xmlns:a16="http://schemas.microsoft.com/office/drawing/2014/main" id="{624CC885-8F2A-4EA5-858D-F81C7A272D58}"/>
                </a:ext>
              </a:extLst>
            </p:cNvPr>
            <p:cNvCxnSpPr/>
            <p:nvPr/>
          </p:nvCxnSpPr>
          <p:spPr>
            <a:xfrm>
              <a:off x="8231123" y="380346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Straight Arrow Connector 69">
              <a:extLst>
                <a:ext uri="{FF2B5EF4-FFF2-40B4-BE49-F238E27FC236}">
                  <a16:creationId xmlns:a16="http://schemas.microsoft.com/office/drawing/2014/main" id="{42E16E89-B416-4BC0-BB60-D518DF3CCD49}"/>
                </a:ext>
              </a:extLst>
            </p:cNvPr>
            <p:cNvCxnSpPr/>
            <p:nvPr/>
          </p:nvCxnSpPr>
          <p:spPr>
            <a:xfrm>
              <a:off x="7103813" y="3803460"/>
              <a:ext cx="0" cy="20497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TextBox 70">
              <a:extLst>
                <a:ext uri="{FF2B5EF4-FFF2-40B4-BE49-F238E27FC236}">
                  <a16:creationId xmlns:a16="http://schemas.microsoft.com/office/drawing/2014/main" id="{57610BC6-87D9-4384-84CA-04E036A7E145}"/>
                </a:ext>
              </a:extLst>
            </p:cNvPr>
            <p:cNvSpPr txBox="1"/>
            <p:nvPr/>
          </p:nvSpPr>
          <p:spPr>
            <a:xfrm>
              <a:off x="7925222" y="3982365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d</a:t>
              </a:r>
            </a:p>
          </p:txBody>
        </p: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A37D52F0-8CE1-41F3-8210-2A9A2DD99C41}"/>
                </a:ext>
              </a:extLst>
            </p:cNvPr>
            <p:cNvSpPr txBox="1"/>
            <p:nvPr/>
          </p:nvSpPr>
          <p:spPr>
            <a:xfrm>
              <a:off x="6805360" y="3986598"/>
              <a:ext cx="641209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c</a:t>
              </a: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70B14B8C-3F1F-4763-9E6B-832A314DEF45}"/>
              </a:ext>
            </a:extLst>
          </p:cNvPr>
          <p:cNvSpPr txBox="1"/>
          <p:nvPr/>
        </p:nvSpPr>
        <p:spPr>
          <a:xfrm>
            <a:off x="1513848" y="4401501"/>
            <a:ext cx="3305802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assSt</a:t>
            </a:r>
            <a:r>
              <a:rPr lang="en-US" dirty="0"/>
              <a:t> :  ID ‘:=‘ e ;</a:t>
            </a:r>
          </a:p>
          <a:p>
            <a:r>
              <a:rPr lang="en-US" dirty="0"/>
              <a:t>e        :  e ‘+’ t | e ‘-’ t | t;</a:t>
            </a:r>
          </a:p>
          <a:p>
            <a:r>
              <a:rPr lang="en-US" dirty="0"/>
              <a:t>t        :   t ‘*’ f  | t ‘/’ f | f;</a:t>
            </a:r>
          </a:p>
          <a:p>
            <a:r>
              <a:rPr lang="en-US" dirty="0"/>
              <a:t>F        :   ‘(‘ e ‘)’ | ID ;</a:t>
            </a:r>
          </a:p>
          <a:p>
            <a:r>
              <a:rPr lang="en-US" dirty="0"/>
              <a:t>ID      :   [a-</a:t>
            </a:r>
            <a:r>
              <a:rPr lang="en-US" dirty="0" err="1"/>
              <a:t>zA</a:t>
            </a:r>
            <a:r>
              <a:rPr lang="en-US" dirty="0"/>
              <a:t>-Z] ;</a:t>
            </a:r>
          </a:p>
          <a:p>
            <a:r>
              <a:rPr lang="en-US" dirty="0"/>
              <a:t>WS    :   [ \t\n\r] ; </a:t>
            </a:r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0F358FF7-2E7A-4293-B455-2C9E639646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77459C7-8835-40D2-8AB5-4D6C12C01E56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0185339F-BE2F-40BE-AA68-37AA4B4E48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C5AC9504-8137-4FFC-AC7A-ACDBF519A1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60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7311682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85009" y="1235085"/>
            <a:ext cx="5050035" cy="325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for: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a &gt; b then a := a – 1 else a := a + 1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is:</a:t>
            </a:r>
            <a:endParaRPr lang="fr-FR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if  !(a &gt; b)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L1; 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 := a -1;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L2;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L1.  a := a + 1;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L2.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988334" y="672258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3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403D0B-47DE-45BB-B1CE-6625EC4155E8}"/>
              </a:ext>
            </a:extLst>
          </p:cNvPr>
          <p:cNvSpPr txBox="1"/>
          <p:nvPr/>
        </p:nvSpPr>
        <p:spPr>
          <a:xfrm>
            <a:off x="6789369" y="5022574"/>
            <a:ext cx="28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Abstract syntax tree(AST)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14B8C-3F1F-4763-9E6B-832A314DEF45}"/>
              </a:ext>
            </a:extLst>
          </p:cNvPr>
          <p:cNvSpPr txBox="1"/>
          <p:nvPr/>
        </p:nvSpPr>
        <p:spPr>
          <a:xfrm>
            <a:off x="1507838" y="4725134"/>
            <a:ext cx="446732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stmt</a:t>
            </a:r>
            <a:r>
              <a:rPr lang="en-US" sz="2000" dirty="0"/>
              <a:t> : </a:t>
            </a:r>
            <a:r>
              <a:rPr lang="en-US" sz="2000" dirty="0" err="1"/>
              <a:t>ifStmt</a:t>
            </a:r>
            <a:r>
              <a:rPr lang="en-US" sz="2000" dirty="0"/>
              <a:t> | ID;</a:t>
            </a:r>
          </a:p>
          <a:p>
            <a:r>
              <a:rPr lang="en-US" sz="2000" dirty="0" err="1"/>
              <a:t>ifStmt</a:t>
            </a:r>
            <a:r>
              <a:rPr lang="en-US" sz="2000" dirty="0"/>
              <a:t> : 'if’ </a:t>
            </a:r>
            <a:r>
              <a:rPr lang="en-US" sz="2000" dirty="0" err="1"/>
              <a:t>cond</a:t>
            </a:r>
            <a:r>
              <a:rPr lang="en-US" sz="2000" dirty="0"/>
              <a:t> </a:t>
            </a:r>
            <a:r>
              <a:rPr lang="en-US" sz="2000" dirty="0" err="1"/>
              <a:t>stmt</a:t>
            </a:r>
            <a:r>
              <a:rPr lang="en-US" sz="2000" dirty="0"/>
              <a:t> ('else' </a:t>
            </a:r>
            <a:r>
              <a:rPr lang="en-US" sz="2000" dirty="0" err="1"/>
              <a:t>stmt</a:t>
            </a:r>
            <a:r>
              <a:rPr lang="en-US" sz="2000" dirty="0"/>
              <a:t>)?;</a:t>
            </a:r>
          </a:p>
          <a:p>
            <a:r>
              <a:rPr lang="en-US" sz="2000" dirty="0" err="1"/>
              <a:t>cond</a:t>
            </a:r>
            <a:r>
              <a:rPr lang="en-US" sz="2000" dirty="0"/>
              <a:t> : e ‘&gt;’ e ;</a:t>
            </a:r>
          </a:p>
          <a:p>
            <a:r>
              <a:rPr lang="en-US" sz="2000" dirty="0"/>
              <a:t>ID : [a-</a:t>
            </a:r>
            <a:r>
              <a:rPr lang="en-US" sz="2000" dirty="0" err="1"/>
              <a:t>zA</a:t>
            </a:r>
            <a:r>
              <a:rPr lang="en-US" sz="2000" dirty="0"/>
              <a:t>-Z]+;</a:t>
            </a:r>
          </a:p>
          <a:p>
            <a:r>
              <a:rPr lang="en-US" sz="2000" dirty="0"/>
              <a:t>WS : ' '+ -&gt; skip;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E3CD4-1A3B-441A-B045-D175165A8B5E}"/>
              </a:ext>
            </a:extLst>
          </p:cNvPr>
          <p:cNvGrpSpPr/>
          <p:nvPr/>
        </p:nvGrpSpPr>
        <p:grpSpPr>
          <a:xfrm>
            <a:off x="6009441" y="2050077"/>
            <a:ext cx="4433756" cy="2816174"/>
            <a:chOff x="6009441" y="1707177"/>
            <a:chExt cx="4433756" cy="28161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206D8-DBD7-42E4-AC0B-7AC19DFF2FE8}"/>
                </a:ext>
              </a:extLst>
            </p:cNvPr>
            <p:cNvSpPr txBox="1"/>
            <p:nvPr/>
          </p:nvSpPr>
          <p:spPr>
            <a:xfrm>
              <a:off x="8062902" y="1707177"/>
              <a:ext cx="64121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AFD342-E718-49F9-B57C-D6D69C524A1B}"/>
                </a:ext>
              </a:extLst>
            </p:cNvPr>
            <p:cNvCxnSpPr/>
            <p:nvPr/>
          </p:nvCxnSpPr>
          <p:spPr>
            <a:xfrm>
              <a:off x="8385317" y="2079935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68B119-3CE0-4DB6-B10A-52E6F331A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1338" y="2271026"/>
              <a:ext cx="2807459" cy="13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9496906-F24E-44EC-A023-F0FE40AF8F01}"/>
                </a:ext>
              </a:extLst>
            </p:cNvPr>
            <p:cNvCxnSpPr/>
            <p:nvPr/>
          </p:nvCxnSpPr>
          <p:spPr>
            <a:xfrm>
              <a:off x="6633138" y="2280551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CDBEEA-FB13-4AA8-ABB6-B04D0E153019}"/>
                </a:ext>
              </a:extLst>
            </p:cNvPr>
            <p:cNvSpPr txBox="1"/>
            <p:nvPr/>
          </p:nvSpPr>
          <p:spPr>
            <a:xfrm>
              <a:off x="6342206" y="2482739"/>
              <a:ext cx="576227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&gt;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8D0D1DB-92BF-4888-B2E5-AB2CA166D47E}"/>
                </a:ext>
              </a:extLst>
            </p:cNvPr>
            <p:cNvGrpSpPr/>
            <p:nvPr/>
          </p:nvGrpSpPr>
          <p:grpSpPr>
            <a:xfrm>
              <a:off x="6009441" y="2865515"/>
              <a:ext cx="1211342" cy="839710"/>
              <a:chOff x="6805360" y="3583794"/>
              <a:chExt cx="1810790" cy="7721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E0EA0A-5507-4EF8-B19E-5B86E152C567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60AC01D-B326-4E78-AA0F-409E70DD3415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24CC885-8F2A-4EA5-858D-F81C7A272D58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E16E89-B416-4BC0-BB60-D518DF3CCD49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610BC6-87D9-4384-84CA-04E036A7E145}"/>
                  </a:ext>
                </a:extLst>
              </p:cNvPr>
              <p:cNvSpPr txBox="1"/>
              <p:nvPr/>
            </p:nvSpPr>
            <p:spPr>
              <a:xfrm>
                <a:off x="7925220" y="3982365"/>
                <a:ext cx="690930" cy="369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7D52F0-8CE1-41F3-8210-2A9A2DD99C41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FAE36F-B35D-4856-BE7A-8952CDDD3FF5}"/>
                </a:ext>
              </a:extLst>
            </p:cNvPr>
            <p:cNvGrpSpPr/>
            <p:nvPr/>
          </p:nvGrpSpPr>
          <p:grpSpPr>
            <a:xfrm>
              <a:off x="7323891" y="2290076"/>
              <a:ext cx="1576256" cy="2233275"/>
              <a:chOff x="7542966" y="2261501"/>
              <a:chExt cx="1576256" cy="22332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6DEC486-D6CF-4E6D-A140-997D3E50BA31}"/>
                  </a:ext>
                </a:extLst>
              </p:cNvPr>
              <p:cNvCxnSpPr/>
              <p:nvPr/>
            </p:nvCxnSpPr>
            <p:spPr>
              <a:xfrm>
                <a:off x="8124822" y="22615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1BA6AC7-2BB5-4742-AEB6-6B56972B3A8F}"/>
                  </a:ext>
                </a:extLst>
              </p:cNvPr>
              <p:cNvGrpSpPr/>
              <p:nvPr/>
            </p:nvGrpSpPr>
            <p:grpSpPr>
              <a:xfrm>
                <a:off x="7907880" y="3655066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1F83587F-EA3A-4817-A5FA-D4F0242C7987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77FE4CD-740A-4958-8421-3443771438A6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5EFE046-0EFA-4683-9237-5EBE235959C4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23E2A35-2741-4C32-90EE-F5ED908768CE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73209E-91D5-4863-B8D4-1A18611C309F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1611D82-20EB-4415-985D-F8C4EB036B53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FD47-E31F-4840-AF5D-041CC4C03B36}"/>
                  </a:ext>
                </a:extLst>
              </p:cNvPr>
              <p:cNvSpPr txBox="1"/>
              <p:nvPr/>
            </p:nvSpPr>
            <p:spPr>
              <a:xfrm>
                <a:off x="7837631" y="2463689"/>
                <a:ext cx="57622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9E98643-D110-425B-ABAB-9CCF50077CD5}"/>
                  </a:ext>
                </a:extLst>
              </p:cNvPr>
              <p:cNvGrpSpPr/>
              <p:nvPr/>
            </p:nvGrpSpPr>
            <p:grpSpPr>
              <a:xfrm>
                <a:off x="7542966" y="2865515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17B1A94E-BF42-43BC-B273-6992734548D1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8AE3A8D-B2E9-4A90-BE95-96E29203C68E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C14A1CF-D089-49E3-854A-FF6A0046D18D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267DCB7E-43AB-425B-88CE-E63F7E964621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AB1737E-4748-4D3E-96AB-014B70F624ED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301A10D-FE5F-4065-9772-EAA1473B3789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B4640B-0771-448C-8945-FB373A5179F6}"/>
                </a:ext>
              </a:extLst>
            </p:cNvPr>
            <p:cNvGrpSpPr/>
            <p:nvPr/>
          </p:nvGrpSpPr>
          <p:grpSpPr>
            <a:xfrm>
              <a:off x="8866941" y="2271026"/>
              <a:ext cx="1576256" cy="2233275"/>
              <a:chOff x="7542966" y="2261501"/>
              <a:chExt cx="1576256" cy="2233275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970F7E6-646E-4179-ADD4-3CA7725A2FAB}"/>
                  </a:ext>
                </a:extLst>
              </p:cNvPr>
              <p:cNvCxnSpPr/>
              <p:nvPr/>
            </p:nvCxnSpPr>
            <p:spPr>
              <a:xfrm>
                <a:off x="8124822" y="22615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CC68896-1FE0-4C64-8CF8-3E5D8881A491}"/>
                  </a:ext>
                </a:extLst>
              </p:cNvPr>
              <p:cNvGrpSpPr/>
              <p:nvPr/>
            </p:nvGrpSpPr>
            <p:grpSpPr>
              <a:xfrm>
                <a:off x="7907880" y="3655066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2B73CC0-F092-4EBC-A0E7-2EBDD613EEC9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D5E7984-277A-454A-8C57-8036A060E2E9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3995AD77-70FC-4E82-82D8-6418DD07D81B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26988D92-C36E-4769-B2C6-5B2C94F98065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65833D0-22D0-4614-9EC0-0E9C677248DD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B2B3570-115B-48FC-A814-DE6AD498EC3A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121107-73A3-4195-A7EF-F67958A43D17}"/>
                  </a:ext>
                </a:extLst>
              </p:cNvPr>
              <p:cNvSpPr txBox="1"/>
              <p:nvPr/>
            </p:nvSpPr>
            <p:spPr>
              <a:xfrm>
                <a:off x="7837631" y="2463689"/>
                <a:ext cx="57622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C08FA8-B04E-4684-B02D-803C8F232092}"/>
                  </a:ext>
                </a:extLst>
              </p:cNvPr>
              <p:cNvGrpSpPr/>
              <p:nvPr/>
            </p:nvGrpSpPr>
            <p:grpSpPr>
              <a:xfrm>
                <a:off x="7542966" y="2865515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9CFDDF7E-0F20-419D-8FFB-A35FB291230E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E5DB4E1-A2AA-445B-B1A1-AB401DA4B884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B7634D1-A2A5-4C8D-9C98-CF3B5604A721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F7A3922-771B-41E2-B22A-E1922485220C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D930D9D-CFD3-4226-95B3-63017B62E1DB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a-IR" dirty="0"/>
                    <a:t>+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E381F6-D2BE-4422-BD90-EFE0DADF7DFC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</p:grp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4E96CA3F-3A99-47AE-8F5C-36A3A15DFC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95C9A5-AB9B-4A6B-9C45-12F8407A1096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11BB663-314C-4578-B022-7761B1BFDD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B36453F8-601C-45F9-8282-65519F697D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61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0876096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64009" y="1305220"/>
            <a:ext cx="5050035" cy="32532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for: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a &gt; b then a := a – 1 else a := a + 1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is:</a:t>
            </a:r>
            <a:endParaRPr lang="fr-FR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if  !(a &gt; b)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L1; 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 := a -1;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L2;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L1.  a := a + 1;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L2.  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47358" y="651731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4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403D0B-47DE-45BB-B1CE-6625EC4155E8}"/>
              </a:ext>
            </a:extLst>
          </p:cNvPr>
          <p:cNvSpPr txBox="1"/>
          <p:nvPr/>
        </p:nvSpPr>
        <p:spPr>
          <a:xfrm>
            <a:off x="6421929" y="4917334"/>
            <a:ext cx="319075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Abstract syntax tree(AST)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14B8C-3F1F-4763-9E6B-832A314DEF45}"/>
              </a:ext>
            </a:extLst>
          </p:cNvPr>
          <p:cNvSpPr txBox="1"/>
          <p:nvPr/>
        </p:nvSpPr>
        <p:spPr>
          <a:xfrm>
            <a:off x="1484733" y="4598094"/>
            <a:ext cx="451484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en-US" sz="2000" dirty="0" err="1"/>
              <a:t>stmt</a:t>
            </a:r>
            <a:r>
              <a:rPr lang="en-US" sz="2000" dirty="0"/>
              <a:t> : </a:t>
            </a:r>
            <a:r>
              <a:rPr lang="en-US" sz="2000" dirty="0" err="1"/>
              <a:t>ifStmt</a:t>
            </a:r>
            <a:r>
              <a:rPr lang="en-US" sz="2000" dirty="0"/>
              <a:t> | ID;</a:t>
            </a:r>
          </a:p>
          <a:p>
            <a:pPr>
              <a:spcAft>
                <a:spcPts val="600"/>
              </a:spcAft>
            </a:pPr>
            <a:r>
              <a:rPr lang="en-US" sz="2000" dirty="0" err="1"/>
              <a:t>ifStmt</a:t>
            </a:r>
            <a:r>
              <a:rPr lang="en-US" sz="2000" dirty="0"/>
              <a:t> : 'if’ </a:t>
            </a:r>
            <a:r>
              <a:rPr lang="en-US" sz="2000" dirty="0" err="1"/>
              <a:t>cond</a:t>
            </a:r>
            <a:r>
              <a:rPr lang="en-US" sz="2000" dirty="0"/>
              <a:t> </a:t>
            </a:r>
            <a:r>
              <a:rPr lang="en-US" sz="2000" dirty="0" err="1"/>
              <a:t>stmt</a:t>
            </a:r>
            <a:r>
              <a:rPr lang="en-US" sz="2000" dirty="0"/>
              <a:t> ('else' </a:t>
            </a:r>
            <a:r>
              <a:rPr lang="en-US" sz="2000" dirty="0" err="1"/>
              <a:t>stmt</a:t>
            </a:r>
            <a:r>
              <a:rPr lang="en-US" sz="2000" dirty="0"/>
              <a:t>)?;</a:t>
            </a:r>
          </a:p>
          <a:p>
            <a:pPr>
              <a:spcAft>
                <a:spcPts val="600"/>
              </a:spcAft>
            </a:pPr>
            <a:r>
              <a:rPr lang="en-US" sz="2000" dirty="0" err="1"/>
              <a:t>cond</a:t>
            </a:r>
            <a:r>
              <a:rPr lang="en-US" sz="2000" dirty="0"/>
              <a:t> : e ‘&gt;’ e ;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ID : [a-</a:t>
            </a:r>
            <a:r>
              <a:rPr lang="en-US" sz="2000" dirty="0" err="1"/>
              <a:t>zA</a:t>
            </a:r>
            <a:r>
              <a:rPr lang="en-US" sz="2000" dirty="0"/>
              <a:t>-Z]+;</a:t>
            </a:r>
          </a:p>
          <a:p>
            <a:pPr>
              <a:spcAft>
                <a:spcPts val="600"/>
              </a:spcAft>
            </a:pPr>
            <a:r>
              <a:rPr lang="en-US" sz="2000" dirty="0"/>
              <a:t>WS : ' '+ -&gt; skip;</a:t>
            </a:r>
          </a:p>
        </p:txBody>
      </p:sp>
      <p:grpSp>
        <p:nvGrpSpPr>
          <p:cNvPr id="10" name="Group 9">
            <a:extLst>
              <a:ext uri="{FF2B5EF4-FFF2-40B4-BE49-F238E27FC236}">
                <a16:creationId xmlns:a16="http://schemas.microsoft.com/office/drawing/2014/main" id="{874E3CD4-1A3B-441A-B045-D175165A8B5E}"/>
              </a:ext>
            </a:extLst>
          </p:cNvPr>
          <p:cNvGrpSpPr/>
          <p:nvPr/>
        </p:nvGrpSpPr>
        <p:grpSpPr>
          <a:xfrm>
            <a:off x="5991225" y="1543050"/>
            <a:ext cx="4451972" cy="3295135"/>
            <a:chOff x="6009441" y="1707177"/>
            <a:chExt cx="4433756" cy="2816174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206D8-DBD7-42E4-AC0B-7AC19DFF2FE8}"/>
                </a:ext>
              </a:extLst>
            </p:cNvPr>
            <p:cNvSpPr txBox="1"/>
            <p:nvPr/>
          </p:nvSpPr>
          <p:spPr>
            <a:xfrm>
              <a:off x="8062902" y="1707177"/>
              <a:ext cx="64121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if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AFD342-E718-49F9-B57C-D6D69C524A1B}"/>
                </a:ext>
              </a:extLst>
            </p:cNvPr>
            <p:cNvCxnSpPr/>
            <p:nvPr/>
          </p:nvCxnSpPr>
          <p:spPr>
            <a:xfrm>
              <a:off x="8385317" y="2079935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68B119-3CE0-4DB6-B10A-52E6F331A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1338" y="2271026"/>
              <a:ext cx="2807459" cy="13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9496906-F24E-44EC-A023-F0FE40AF8F01}"/>
                </a:ext>
              </a:extLst>
            </p:cNvPr>
            <p:cNvCxnSpPr/>
            <p:nvPr/>
          </p:nvCxnSpPr>
          <p:spPr>
            <a:xfrm>
              <a:off x="6633138" y="2280551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CDBEEA-FB13-4AA8-ABB6-B04D0E153019}"/>
                </a:ext>
              </a:extLst>
            </p:cNvPr>
            <p:cNvSpPr txBox="1"/>
            <p:nvPr/>
          </p:nvSpPr>
          <p:spPr>
            <a:xfrm>
              <a:off x="6342206" y="2482739"/>
              <a:ext cx="576227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&gt;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8D0D1DB-92BF-4888-B2E5-AB2CA166D47E}"/>
                </a:ext>
              </a:extLst>
            </p:cNvPr>
            <p:cNvGrpSpPr/>
            <p:nvPr/>
          </p:nvGrpSpPr>
          <p:grpSpPr>
            <a:xfrm>
              <a:off x="6009441" y="2865515"/>
              <a:ext cx="1211342" cy="839710"/>
              <a:chOff x="6805360" y="3583794"/>
              <a:chExt cx="1810790" cy="772136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E0EA0A-5507-4EF8-B19E-5B86E152C567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60AC01D-B326-4E78-AA0F-409E70DD3415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24CC885-8F2A-4EA5-858D-F81C7A272D58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E16E89-B416-4BC0-BB60-D518DF3CCD49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610BC6-87D9-4384-84CA-04E036A7E145}"/>
                  </a:ext>
                </a:extLst>
              </p:cNvPr>
              <p:cNvSpPr txBox="1"/>
              <p:nvPr/>
            </p:nvSpPr>
            <p:spPr>
              <a:xfrm>
                <a:off x="7925220" y="3982365"/>
                <a:ext cx="690930" cy="36933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7D52F0-8CE1-41F3-8210-2A9A2DD99C41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</p:grp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08FAE36F-B35D-4856-BE7A-8952CDDD3FF5}"/>
                </a:ext>
              </a:extLst>
            </p:cNvPr>
            <p:cNvGrpSpPr/>
            <p:nvPr/>
          </p:nvGrpSpPr>
          <p:grpSpPr>
            <a:xfrm>
              <a:off x="7323891" y="2290076"/>
              <a:ext cx="1576256" cy="2233275"/>
              <a:chOff x="7542966" y="2261501"/>
              <a:chExt cx="1576256" cy="2233275"/>
            </a:xfrm>
          </p:grpSpPr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6DEC486-D6CF-4E6D-A140-997D3E50BA31}"/>
                  </a:ext>
                </a:extLst>
              </p:cNvPr>
              <p:cNvCxnSpPr/>
              <p:nvPr/>
            </p:nvCxnSpPr>
            <p:spPr>
              <a:xfrm>
                <a:off x="8124822" y="22615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0" name="Group 49">
                <a:extLst>
                  <a:ext uri="{FF2B5EF4-FFF2-40B4-BE49-F238E27FC236}">
                    <a16:creationId xmlns:a16="http://schemas.microsoft.com/office/drawing/2014/main" id="{41BA6AC7-2BB5-4742-AEB6-6B56972B3A8F}"/>
                  </a:ext>
                </a:extLst>
              </p:cNvPr>
              <p:cNvGrpSpPr/>
              <p:nvPr/>
            </p:nvGrpSpPr>
            <p:grpSpPr>
              <a:xfrm>
                <a:off x="7907880" y="3655066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51" name="Straight Arrow Connector 50">
                  <a:extLst>
                    <a:ext uri="{FF2B5EF4-FFF2-40B4-BE49-F238E27FC236}">
                      <a16:creationId xmlns:a16="http://schemas.microsoft.com/office/drawing/2014/main" id="{1F83587F-EA3A-4817-A5FA-D4F0242C7987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F77FE4CD-740A-4958-8421-3443771438A6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Arrow Connector 52">
                  <a:extLst>
                    <a:ext uri="{FF2B5EF4-FFF2-40B4-BE49-F238E27FC236}">
                      <a16:creationId xmlns:a16="http://schemas.microsoft.com/office/drawing/2014/main" id="{35EFE046-0EFA-4683-9237-5EBE235959C4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23E2A35-2741-4C32-90EE-F5ED908768CE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4F73209E-91D5-4863-B8D4-1A18611C309F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61611D82-20EB-4415-985D-F8C4EB036B53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FD47-E31F-4840-AF5D-041CC4C03B36}"/>
                  </a:ext>
                </a:extLst>
              </p:cNvPr>
              <p:cNvSpPr txBox="1"/>
              <p:nvPr/>
            </p:nvSpPr>
            <p:spPr>
              <a:xfrm>
                <a:off x="7837631" y="2463689"/>
                <a:ext cx="57622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B9E98643-D110-425B-ABAB-9CCF50077CD5}"/>
                  </a:ext>
                </a:extLst>
              </p:cNvPr>
              <p:cNvGrpSpPr/>
              <p:nvPr/>
            </p:nvGrpSpPr>
            <p:grpSpPr>
              <a:xfrm>
                <a:off x="7542966" y="2865515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73" name="Straight Arrow Connector 72">
                  <a:extLst>
                    <a:ext uri="{FF2B5EF4-FFF2-40B4-BE49-F238E27FC236}">
                      <a16:creationId xmlns:a16="http://schemas.microsoft.com/office/drawing/2014/main" id="{17B1A94E-BF42-43BC-B273-6992734548D1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Straight Connector 73">
                  <a:extLst>
                    <a:ext uri="{FF2B5EF4-FFF2-40B4-BE49-F238E27FC236}">
                      <a16:creationId xmlns:a16="http://schemas.microsoft.com/office/drawing/2014/main" id="{38AE3A8D-B2E9-4A90-BE95-96E29203C68E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5" name="Straight Arrow Connector 74">
                  <a:extLst>
                    <a:ext uri="{FF2B5EF4-FFF2-40B4-BE49-F238E27FC236}">
                      <a16:creationId xmlns:a16="http://schemas.microsoft.com/office/drawing/2014/main" id="{0C14A1CF-D089-49E3-854A-FF6A0046D18D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267DCB7E-43AB-425B-88CE-E63F7E964621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8" name="TextBox 77">
                  <a:extLst>
                    <a:ext uri="{FF2B5EF4-FFF2-40B4-BE49-F238E27FC236}">
                      <a16:creationId xmlns:a16="http://schemas.microsoft.com/office/drawing/2014/main" id="{7AB1737E-4748-4D3E-96AB-014B70F624ED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-</a:t>
                  </a:r>
                </a:p>
              </p:txBody>
            </p:sp>
            <p:sp>
              <p:nvSpPr>
                <p:cNvPr id="79" name="TextBox 78">
                  <a:extLst>
                    <a:ext uri="{FF2B5EF4-FFF2-40B4-BE49-F238E27FC236}">
                      <a16:creationId xmlns:a16="http://schemas.microsoft.com/office/drawing/2014/main" id="{3301A10D-FE5F-4065-9772-EAA1473B3789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B4640B-0771-448C-8945-FB373A5179F6}"/>
                </a:ext>
              </a:extLst>
            </p:cNvPr>
            <p:cNvGrpSpPr/>
            <p:nvPr/>
          </p:nvGrpSpPr>
          <p:grpSpPr>
            <a:xfrm>
              <a:off x="8866941" y="2271026"/>
              <a:ext cx="1576256" cy="2233275"/>
              <a:chOff x="7542966" y="2261501"/>
              <a:chExt cx="1576256" cy="2233275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970F7E6-646E-4179-ADD4-3CA7725A2FAB}"/>
                  </a:ext>
                </a:extLst>
              </p:cNvPr>
              <p:cNvCxnSpPr/>
              <p:nvPr/>
            </p:nvCxnSpPr>
            <p:spPr>
              <a:xfrm>
                <a:off x="8124822" y="22615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CC68896-1FE0-4C64-8CF8-3E5D8881A491}"/>
                  </a:ext>
                </a:extLst>
              </p:cNvPr>
              <p:cNvGrpSpPr/>
              <p:nvPr/>
            </p:nvGrpSpPr>
            <p:grpSpPr>
              <a:xfrm>
                <a:off x="7907880" y="3655066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2B73CC0-F092-4EBC-A0E7-2EBDD613EEC9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D5E7984-277A-454A-8C57-8036A060E2E9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3995AD77-70FC-4E82-82D8-6418DD07D81B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26988D92-C36E-4769-B2C6-5B2C94F98065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65833D0-22D0-4614-9EC0-0E9C677248DD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1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B2B3570-115B-48FC-A814-DE6AD498EC3A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121107-73A3-4195-A7EF-F67958A43D17}"/>
                  </a:ext>
                </a:extLst>
              </p:cNvPr>
              <p:cNvSpPr txBox="1"/>
              <p:nvPr/>
            </p:nvSpPr>
            <p:spPr>
              <a:xfrm>
                <a:off x="7837631" y="2463689"/>
                <a:ext cx="57622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C08FA8-B04E-4684-B02D-803C8F232092}"/>
                  </a:ext>
                </a:extLst>
              </p:cNvPr>
              <p:cNvGrpSpPr/>
              <p:nvPr/>
            </p:nvGrpSpPr>
            <p:grpSpPr>
              <a:xfrm>
                <a:off x="7542966" y="2865515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9CFDDF7E-0F20-419D-8FFB-A35FB291230E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E5DB4E1-A2AA-445B-B1A1-AB401DA4B884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B7634D1-A2A5-4C8D-9C98-CF3B5604A721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F7A3922-771B-41E2-B22A-E1922485220C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D930D9D-CFD3-4226-95B3-63017B62E1DB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a-IR" dirty="0"/>
                    <a:t>+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E381F6-D2BE-4422-BD90-EFE0DADF7DFC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</p:grpSp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2DD1D68-208B-4439-A808-440BCBA17B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39A99-824E-4763-8975-38CE984B0F05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596332C-2407-4ED3-ABEE-C8CA295C75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A89A0E1-07B4-4A72-9F19-3346C799E8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62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2250053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7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2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47358" y="1608726"/>
            <a:ext cx="5050035" cy="445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for: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For I := 1 to a*b do a := a*I + a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is:</a:t>
            </a:r>
            <a:endParaRPr lang="fr-FR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</a:t>
            </a: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 := 1;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T1 := a*b;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L1:  If I &gt; T1 goto L2;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T2 := a*I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a := T2 + a;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I := I + 1;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goto L1;</a:t>
            </a:r>
          </a:p>
          <a:p>
            <a:pPr>
              <a:lnSpc>
                <a:spcPct val="130000"/>
              </a:lnSpc>
            </a:pPr>
            <a:r>
              <a:rPr lang="pl-PL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L2: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40719" y="687780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5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49403D0B-47DE-45BB-B1CE-6625EC4155E8}"/>
              </a:ext>
            </a:extLst>
          </p:cNvPr>
          <p:cNvSpPr txBox="1"/>
          <p:nvPr/>
        </p:nvSpPr>
        <p:spPr>
          <a:xfrm>
            <a:off x="7036354" y="5714319"/>
            <a:ext cx="28108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Abstract syntax tree(AST)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14B8C-3F1F-4763-9E6B-832A314DEF45}"/>
              </a:ext>
            </a:extLst>
          </p:cNvPr>
          <p:cNvSpPr txBox="1"/>
          <p:nvPr/>
        </p:nvSpPr>
        <p:spPr>
          <a:xfrm>
            <a:off x="2856571" y="5512112"/>
            <a:ext cx="410664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stmt</a:t>
            </a:r>
            <a:r>
              <a:rPr lang="en-US" sz="2000" dirty="0"/>
              <a:t> : </a:t>
            </a:r>
            <a:r>
              <a:rPr lang="en-US" sz="2000" dirty="0" err="1"/>
              <a:t>ifStmt</a:t>
            </a:r>
            <a:r>
              <a:rPr lang="en-US" sz="2000" dirty="0"/>
              <a:t> | </a:t>
            </a:r>
            <a:r>
              <a:rPr lang="en-US" sz="2000" dirty="0" err="1"/>
              <a:t>forstmt</a:t>
            </a:r>
            <a:r>
              <a:rPr lang="en-US" sz="2000" dirty="0"/>
              <a:t> | </a:t>
            </a:r>
            <a:r>
              <a:rPr lang="en-US" sz="2000" dirty="0" err="1"/>
              <a:t>assst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forstmt</a:t>
            </a:r>
            <a:r>
              <a:rPr lang="en-US" sz="2000" dirty="0"/>
              <a:t> : ‘for’ ID ‘:=‘ e ‘to’ e ‘do’ </a:t>
            </a:r>
            <a:r>
              <a:rPr lang="en-US" sz="2000" dirty="0" err="1"/>
              <a:t>stmt</a:t>
            </a:r>
            <a:r>
              <a:rPr lang="en-US" sz="2000" dirty="0"/>
              <a:t>;</a:t>
            </a:r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E93C7154-4B0C-42BD-B85E-990F7F622F14}"/>
              </a:ext>
            </a:extLst>
          </p:cNvPr>
          <p:cNvGrpSpPr/>
          <p:nvPr/>
        </p:nvGrpSpPr>
        <p:grpSpPr>
          <a:xfrm>
            <a:off x="5657850" y="1559531"/>
            <a:ext cx="4861547" cy="4090453"/>
            <a:chOff x="6009441" y="2050077"/>
            <a:chExt cx="4433756" cy="3599907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02206D8-DBD7-42E4-AC0B-7AC19DFF2FE8}"/>
                </a:ext>
              </a:extLst>
            </p:cNvPr>
            <p:cNvSpPr txBox="1"/>
            <p:nvPr/>
          </p:nvSpPr>
          <p:spPr>
            <a:xfrm>
              <a:off x="8062902" y="2050077"/>
              <a:ext cx="641213" cy="369332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</a:t>
              </a:r>
            </a:p>
          </p:txBody>
        </p:sp>
        <p:cxnSp>
          <p:nvCxnSpPr>
            <p:cNvPr id="46" name="Straight Arrow Connector 45">
              <a:extLst>
                <a:ext uri="{FF2B5EF4-FFF2-40B4-BE49-F238E27FC236}">
                  <a16:creationId xmlns:a16="http://schemas.microsoft.com/office/drawing/2014/main" id="{3EAFD342-E718-49F9-B57C-D6D69C524A1B}"/>
                </a:ext>
              </a:extLst>
            </p:cNvPr>
            <p:cNvCxnSpPr/>
            <p:nvPr/>
          </p:nvCxnSpPr>
          <p:spPr>
            <a:xfrm>
              <a:off x="8385317" y="2422835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7" name="Straight Connector 46">
              <a:extLst>
                <a:ext uri="{FF2B5EF4-FFF2-40B4-BE49-F238E27FC236}">
                  <a16:creationId xmlns:a16="http://schemas.microsoft.com/office/drawing/2014/main" id="{6968B119-3CE0-4DB6-B10A-52E6F331A32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641338" y="2613926"/>
              <a:ext cx="2807459" cy="13886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Arrow Connector 47">
              <a:extLst>
                <a:ext uri="{FF2B5EF4-FFF2-40B4-BE49-F238E27FC236}">
                  <a16:creationId xmlns:a16="http://schemas.microsoft.com/office/drawing/2014/main" id="{19496906-F24E-44EC-A023-F0FE40AF8F01}"/>
                </a:ext>
              </a:extLst>
            </p:cNvPr>
            <p:cNvCxnSpPr/>
            <p:nvPr/>
          </p:nvCxnSpPr>
          <p:spPr>
            <a:xfrm>
              <a:off x="6633138" y="2623451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C4CDBEEA-FB13-4AA8-ABB6-B04D0E153019}"/>
                </a:ext>
              </a:extLst>
            </p:cNvPr>
            <p:cNvSpPr txBox="1"/>
            <p:nvPr/>
          </p:nvSpPr>
          <p:spPr>
            <a:xfrm>
              <a:off x="6342206" y="2825639"/>
              <a:ext cx="576227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:=</a:t>
              </a:r>
            </a:p>
          </p:txBody>
        </p:sp>
        <p:grpSp>
          <p:nvGrpSpPr>
            <p:cNvPr id="66" name="Group 65">
              <a:extLst>
                <a:ext uri="{FF2B5EF4-FFF2-40B4-BE49-F238E27FC236}">
                  <a16:creationId xmlns:a16="http://schemas.microsoft.com/office/drawing/2014/main" id="{A8D0D1DB-92BF-4888-B2E5-AB2CA166D47E}"/>
                </a:ext>
              </a:extLst>
            </p:cNvPr>
            <p:cNvGrpSpPr/>
            <p:nvPr/>
          </p:nvGrpSpPr>
          <p:grpSpPr>
            <a:xfrm>
              <a:off x="6009441" y="3208415"/>
              <a:ext cx="1211342" cy="807388"/>
              <a:chOff x="6805360" y="3583794"/>
              <a:chExt cx="1810790" cy="742415"/>
            </a:xfrm>
          </p:grpSpPr>
          <p:cxnSp>
            <p:nvCxnSpPr>
              <p:cNvPr id="67" name="Straight Arrow Connector 66">
                <a:extLst>
                  <a:ext uri="{FF2B5EF4-FFF2-40B4-BE49-F238E27FC236}">
                    <a16:creationId xmlns:a16="http://schemas.microsoft.com/office/drawing/2014/main" id="{C8E0EA0A-5507-4EF8-B19E-5B86E152C567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Straight Connector 67">
                <a:extLst>
                  <a:ext uri="{FF2B5EF4-FFF2-40B4-BE49-F238E27FC236}">
                    <a16:creationId xmlns:a16="http://schemas.microsoft.com/office/drawing/2014/main" id="{060AC01D-B326-4E78-AA0F-409E70DD3415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" name="Straight Arrow Connector 68">
                <a:extLst>
                  <a:ext uri="{FF2B5EF4-FFF2-40B4-BE49-F238E27FC236}">
                    <a16:creationId xmlns:a16="http://schemas.microsoft.com/office/drawing/2014/main" id="{624CC885-8F2A-4EA5-858D-F81C7A272D58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" name="Straight Arrow Connector 69">
                <a:extLst>
                  <a:ext uri="{FF2B5EF4-FFF2-40B4-BE49-F238E27FC236}">
                    <a16:creationId xmlns:a16="http://schemas.microsoft.com/office/drawing/2014/main" id="{42E16E89-B416-4BC0-BB60-D518DF3CCD49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" name="TextBox 70">
                <a:extLst>
                  <a:ext uri="{FF2B5EF4-FFF2-40B4-BE49-F238E27FC236}">
                    <a16:creationId xmlns:a16="http://schemas.microsoft.com/office/drawing/2014/main" id="{57610BC6-87D9-4384-84CA-04E036A7E145}"/>
                  </a:ext>
                </a:extLst>
              </p:cNvPr>
              <p:cNvSpPr txBox="1"/>
              <p:nvPr/>
            </p:nvSpPr>
            <p:spPr>
              <a:xfrm>
                <a:off x="7925220" y="3982365"/>
                <a:ext cx="690930" cy="3396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72" name="TextBox 71">
                <a:extLst>
                  <a:ext uri="{FF2B5EF4-FFF2-40B4-BE49-F238E27FC236}">
                    <a16:creationId xmlns:a16="http://schemas.microsoft.com/office/drawing/2014/main" id="{A37D52F0-8CE1-41F3-8210-2A9A2DD99C41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396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</p:grp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16DEC486-D6CF-4E6D-A140-997D3E50BA31}"/>
                </a:ext>
              </a:extLst>
            </p:cNvPr>
            <p:cNvCxnSpPr/>
            <p:nvPr/>
          </p:nvCxnSpPr>
          <p:spPr>
            <a:xfrm>
              <a:off x="7905747" y="2632976"/>
              <a:ext cx="0" cy="2049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41BA6AC7-2BB5-4742-AEB6-6B56972B3A8F}"/>
                </a:ext>
              </a:extLst>
            </p:cNvPr>
            <p:cNvGrpSpPr/>
            <p:nvPr/>
          </p:nvGrpSpPr>
          <p:grpSpPr>
            <a:xfrm>
              <a:off x="8843126" y="4810274"/>
              <a:ext cx="1211342" cy="839710"/>
              <a:chOff x="6805360" y="3583794"/>
              <a:chExt cx="1810790" cy="772136"/>
            </a:xfrm>
          </p:grpSpPr>
          <p:cxnSp>
            <p:nvCxnSpPr>
              <p:cNvPr id="51" name="Straight Arrow Connector 50">
                <a:extLst>
                  <a:ext uri="{FF2B5EF4-FFF2-40B4-BE49-F238E27FC236}">
                    <a16:creationId xmlns:a16="http://schemas.microsoft.com/office/drawing/2014/main" id="{1F83587F-EA3A-4817-A5FA-D4F0242C7987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Straight Connector 51">
                <a:extLst>
                  <a:ext uri="{FF2B5EF4-FFF2-40B4-BE49-F238E27FC236}">
                    <a16:creationId xmlns:a16="http://schemas.microsoft.com/office/drawing/2014/main" id="{F77FE4CD-740A-4958-8421-3443771438A6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Straight Arrow Connector 52">
                <a:extLst>
                  <a:ext uri="{FF2B5EF4-FFF2-40B4-BE49-F238E27FC236}">
                    <a16:creationId xmlns:a16="http://schemas.microsoft.com/office/drawing/2014/main" id="{35EFE046-0EFA-4683-9237-5EBE235959C4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Straight Arrow Connector 53">
                <a:extLst>
                  <a:ext uri="{FF2B5EF4-FFF2-40B4-BE49-F238E27FC236}">
                    <a16:creationId xmlns:a16="http://schemas.microsoft.com/office/drawing/2014/main" id="{023E2A35-2741-4C32-90EE-F5ED908768CE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5" name="TextBox 54">
                <a:extLst>
                  <a:ext uri="{FF2B5EF4-FFF2-40B4-BE49-F238E27FC236}">
                    <a16:creationId xmlns:a16="http://schemas.microsoft.com/office/drawing/2014/main" id="{4F73209E-91D5-4863-B8D4-1A18611C309F}"/>
                  </a:ext>
                </a:extLst>
              </p:cNvPr>
              <p:cNvSpPr txBox="1"/>
              <p:nvPr/>
            </p:nvSpPr>
            <p:spPr>
              <a:xfrm>
                <a:off x="7925220" y="3982365"/>
                <a:ext cx="690930" cy="3396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</a:t>
                </a:r>
              </a:p>
            </p:txBody>
          </p:sp>
          <p:sp>
            <p:nvSpPr>
              <p:cNvPr id="56" name="TextBox 55">
                <a:extLst>
                  <a:ext uri="{FF2B5EF4-FFF2-40B4-BE49-F238E27FC236}">
                    <a16:creationId xmlns:a16="http://schemas.microsoft.com/office/drawing/2014/main" id="{61611D82-20EB-4415-985D-F8C4EB036B53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</p:grpSp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E86BFD47-E31F-4840-AF5D-041CC4C03B36}"/>
                </a:ext>
              </a:extLst>
            </p:cNvPr>
            <p:cNvSpPr txBox="1"/>
            <p:nvPr/>
          </p:nvSpPr>
          <p:spPr>
            <a:xfrm>
              <a:off x="7618556" y="2835164"/>
              <a:ext cx="576227" cy="400110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sz="2000" dirty="0"/>
                <a:t>*</a:t>
              </a:r>
            </a:p>
          </p:txBody>
        </p:sp>
        <p:grpSp>
          <p:nvGrpSpPr>
            <p:cNvPr id="58" name="Group 57">
              <a:extLst>
                <a:ext uri="{FF2B5EF4-FFF2-40B4-BE49-F238E27FC236}">
                  <a16:creationId xmlns:a16="http://schemas.microsoft.com/office/drawing/2014/main" id="{B9E98643-D110-425B-ABAB-9CCF50077CD5}"/>
                </a:ext>
              </a:extLst>
            </p:cNvPr>
            <p:cNvGrpSpPr/>
            <p:nvPr/>
          </p:nvGrpSpPr>
          <p:grpSpPr>
            <a:xfrm>
              <a:off x="7323891" y="3236990"/>
              <a:ext cx="1211342" cy="839710"/>
              <a:chOff x="6805360" y="3583794"/>
              <a:chExt cx="1810790" cy="772136"/>
            </a:xfrm>
          </p:grpSpPr>
          <p:cxnSp>
            <p:nvCxnSpPr>
              <p:cNvPr id="73" name="Straight Arrow Connector 72">
                <a:extLst>
                  <a:ext uri="{FF2B5EF4-FFF2-40B4-BE49-F238E27FC236}">
                    <a16:creationId xmlns:a16="http://schemas.microsoft.com/office/drawing/2014/main" id="{17B1A94E-BF42-43BC-B273-6992734548D1}"/>
                  </a:ext>
                </a:extLst>
              </p:cNvPr>
              <p:cNvCxnSpPr/>
              <p:nvPr/>
            </p:nvCxnSpPr>
            <p:spPr>
              <a:xfrm>
                <a:off x="7694930" y="3583794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Straight Connector 73">
                <a:extLst>
                  <a:ext uri="{FF2B5EF4-FFF2-40B4-BE49-F238E27FC236}">
                    <a16:creationId xmlns:a16="http://schemas.microsoft.com/office/drawing/2014/main" id="{38AE3A8D-B2E9-4A90-BE95-96E29203C68E}"/>
                  </a:ext>
                </a:extLst>
              </p:cNvPr>
              <p:cNvCxnSpPr/>
              <p:nvPr/>
            </p:nvCxnSpPr>
            <p:spPr>
              <a:xfrm>
                <a:off x="7116941" y="3788772"/>
                <a:ext cx="1101798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Straight Arrow Connector 74">
                <a:extLst>
                  <a:ext uri="{FF2B5EF4-FFF2-40B4-BE49-F238E27FC236}">
                    <a16:creationId xmlns:a16="http://schemas.microsoft.com/office/drawing/2014/main" id="{0C14A1CF-D089-49E3-854A-FF6A0046D18D}"/>
                  </a:ext>
                </a:extLst>
              </p:cNvPr>
              <p:cNvCxnSpPr/>
              <p:nvPr/>
            </p:nvCxnSpPr>
            <p:spPr>
              <a:xfrm>
                <a:off x="823112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Straight Arrow Connector 75">
                <a:extLst>
                  <a:ext uri="{FF2B5EF4-FFF2-40B4-BE49-F238E27FC236}">
                    <a16:creationId xmlns:a16="http://schemas.microsoft.com/office/drawing/2014/main" id="{267DCB7E-43AB-425B-88CE-E63F7E964621}"/>
                  </a:ext>
                </a:extLst>
              </p:cNvPr>
              <p:cNvCxnSpPr/>
              <p:nvPr/>
            </p:nvCxnSpPr>
            <p:spPr>
              <a:xfrm>
                <a:off x="7103813" y="3803460"/>
                <a:ext cx="0" cy="204978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8" name="TextBox 77">
                <a:extLst>
                  <a:ext uri="{FF2B5EF4-FFF2-40B4-BE49-F238E27FC236}">
                    <a16:creationId xmlns:a16="http://schemas.microsoft.com/office/drawing/2014/main" id="{7AB1737E-4748-4D3E-96AB-014B70F624ED}"/>
                  </a:ext>
                </a:extLst>
              </p:cNvPr>
              <p:cNvSpPr txBox="1"/>
              <p:nvPr/>
            </p:nvSpPr>
            <p:spPr>
              <a:xfrm>
                <a:off x="7925220" y="3982365"/>
                <a:ext cx="690930" cy="339611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79" name="TextBox 78">
                <a:extLst>
                  <a:ext uri="{FF2B5EF4-FFF2-40B4-BE49-F238E27FC236}">
                    <a16:creationId xmlns:a16="http://schemas.microsoft.com/office/drawing/2014/main" id="{3301A10D-FE5F-4065-9772-EAA1473B3789}"/>
                  </a:ext>
                </a:extLst>
              </p:cNvPr>
              <p:cNvSpPr txBox="1"/>
              <p:nvPr/>
            </p:nvSpPr>
            <p:spPr>
              <a:xfrm>
                <a:off x="6805360" y="3986598"/>
                <a:ext cx="641209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</p:grpSp>
        <p:grpSp>
          <p:nvGrpSpPr>
            <p:cNvPr id="80" name="Group 79">
              <a:extLst>
                <a:ext uri="{FF2B5EF4-FFF2-40B4-BE49-F238E27FC236}">
                  <a16:creationId xmlns:a16="http://schemas.microsoft.com/office/drawing/2014/main" id="{47B4640B-0771-448C-8945-FB373A5179F6}"/>
                </a:ext>
              </a:extLst>
            </p:cNvPr>
            <p:cNvGrpSpPr/>
            <p:nvPr/>
          </p:nvGrpSpPr>
          <p:grpSpPr>
            <a:xfrm>
              <a:off x="8866941" y="2613926"/>
              <a:ext cx="1576256" cy="2200953"/>
              <a:chOff x="7542966" y="2261501"/>
              <a:chExt cx="1576256" cy="2200953"/>
            </a:xfrm>
          </p:grpSpPr>
          <p:cxnSp>
            <p:nvCxnSpPr>
              <p:cNvPr id="81" name="Straight Arrow Connector 80">
                <a:extLst>
                  <a:ext uri="{FF2B5EF4-FFF2-40B4-BE49-F238E27FC236}">
                    <a16:creationId xmlns:a16="http://schemas.microsoft.com/office/drawing/2014/main" id="{9970F7E6-646E-4179-ADD4-3CA7725A2FAB}"/>
                  </a:ext>
                </a:extLst>
              </p:cNvPr>
              <p:cNvCxnSpPr/>
              <p:nvPr/>
            </p:nvCxnSpPr>
            <p:spPr>
              <a:xfrm>
                <a:off x="8124822" y="22615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82" name="Group 81">
                <a:extLst>
                  <a:ext uri="{FF2B5EF4-FFF2-40B4-BE49-F238E27FC236}">
                    <a16:creationId xmlns:a16="http://schemas.microsoft.com/office/drawing/2014/main" id="{0CC68896-1FE0-4C64-8CF8-3E5D8881A491}"/>
                  </a:ext>
                </a:extLst>
              </p:cNvPr>
              <p:cNvGrpSpPr/>
              <p:nvPr/>
            </p:nvGrpSpPr>
            <p:grpSpPr>
              <a:xfrm>
                <a:off x="7907880" y="3655066"/>
                <a:ext cx="1211342" cy="807388"/>
                <a:chOff x="6805360" y="3583794"/>
                <a:chExt cx="1810790" cy="742415"/>
              </a:xfrm>
            </p:grpSpPr>
            <p:cxnSp>
              <p:nvCxnSpPr>
                <p:cNvPr id="91" name="Straight Arrow Connector 90">
                  <a:extLst>
                    <a:ext uri="{FF2B5EF4-FFF2-40B4-BE49-F238E27FC236}">
                      <a16:creationId xmlns:a16="http://schemas.microsoft.com/office/drawing/2014/main" id="{A2B73CC0-F092-4EBC-A0E7-2EBDD613EEC9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2" name="Straight Connector 91">
                  <a:extLst>
                    <a:ext uri="{FF2B5EF4-FFF2-40B4-BE49-F238E27FC236}">
                      <a16:creationId xmlns:a16="http://schemas.microsoft.com/office/drawing/2014/main" id="{BD5E7984-277A-454A-8C57-8036A060E2E9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3" name="Straight Arrow Connector 92">
                  <a:extLst>
                    <a:ext uri="{FF2B5EF4-FFF2-40B4-BE49-F238E27FC236}">
                      <a16:creationId xmlns:a16="http://schemas.microsoft.com/office/drawing/2014/main" id="{3995AD77-70FC-4E82-82D8-6418DD07D81B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4" name="Straight Arrow Connector 93">
                  <a:extLst>
                    <a:ext uri="{FF2B5EF4-FFF2-40B4-BE49-F238E27FC236}">
                      <a16:creationId xmlns:a16="http://schemas.microsoft.com/office/drawing/2014/main" id="{26988D92-C36E-4769-B2C6-5B2C94F98065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5" name="TextBox 94">
                  <a:extLst>
                    <a:ext uri="{FF2B5EF4-FFF2-40B4-BE49-F238E27FC236}">
                      <a16:creationId xmlns:a16="http://schemas.microsoft.com/office/drawing/2014/main" id="{465833D0-22D0-4614-9EC0-0E9C677248DD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  <p:sp>
              <p:nvSpPr>
                <p:cNvPr id="96" name="TextBox 95">
                  <a:extLst>
                    <a:ext uri="{FF2B5EF4-FFF2-40B4-BE49-F238E27FC236}">
                      <a16:creationId xmlns:a16="http://schemas.microsoft.com/office/drawing/2014/main" id="{1B2B3570-115B-48FC-A814-DE6AD498EC3A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*</a:t>
                  </a:r>
                </a:p>
              </p:txBody>
            </p:sp>
          </p:grpSp>
          <p:sp>
            <p:nvSpPr>
              <p:cNvPr id="83" name="TextBox 82">
                <a:extLst>
                  <a:ext uri="{FF2B5EF4-FFF2-40B4-BE49-F238E27FC236}">
                    <a16:creationId xmlns:a16="http://schemas.microsoft.com/office/drawing/2014/main" id="{4A121107-73A3-4195-A7EF-F67958A43D17}"/>
                  </a:ext>
                </a:extLst>
              </p:cNvPr>
              <p:cNvSpPr txBox="1"/>
              <p:nvPr/>
            </p:nvSpPr>
            <p:spPr>
              <a:xfrm>
                <a:off x="7837631" y="2463689"/>
                <a:ext cx="57622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84" name="Group 83">
                <a:extLst>
                  <a:ext uri="{FF2B5EF4-FFF2-40B4-BE49-F238E27FC236}">
                    <a16:creationId xmlns:a16="http://schemas.microsoft.com/office/drawing/2014/main" id="{65C08FA8-B04E-4684-B02D-803C8F232092}"/>
                  </a:ext>
                </a:extLst>
              </p:cNvPr>
              <p:cNvGrpSpPr/>
              <p:nvPr/>
            </p:nvGrpSpPr>
            <p:grpSpPr>
              <a:xfrm>
                <a:off x="7542966" y="2865515"/>
                <a:ext cx="1211342" cy="839710"/>
                <a:chOff x="6805360" y="3583794"/>
                <a:chExt cx="1810790" cy="772136"/>
              </a:xfrm>
            </p:grpSpPr>
            <p:cxnSp>
              <p:nvCxnSpPr>
                <p:cNvPr id="85" name="Straight Arrow Connector 84">
                  <a:extLst>
                    <a:ext uri="{FF2B5EF4-FFF2-40B4-BE49-F238E27FC236}">
                      <a16:creationId xmlns:a16="http://schemas.microsoft.com/office/drawing/2014/main" id="{9CFDDF7E-0F20-419D-8FFB-A35FB291230E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6" name="Straight Connector 85">
                  <a:extLst>
                    <a:ext uri="{FF2B5EF4-FFF2-40B4-BE49-F238E27FC236}">
                      <a16:creationId xmlns:a16="http://schemas.microsoft.com/office/drawing/2014/main" id="{AE5DB4E1-A2AA-445B-B1A1-AB401DA4B884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7" name="Straight Arrow Connector 86">
                  <a:extLst>
                    <a:ext uri="{FF2B5EF4-FFF2-40B4-BE49-F238E27FC236}">
                      <a16:creationId xmlns:a16="http://schemas.microsoft.com/office/drawing/2014/main" id="{AB7634D1-A2A5-4C8D-9C98-CF3B5604A721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8" name="Straight Arrow Connector 87">
                  <a:extLst>
                    <a:ext uri="{FF2B5EF4-FFF2-40B4-BE49-F238E27FC236}">
                      <a16:creationId xmlns:a16="http://schemas.microsoft.com/office/drawing/2014/main" id="{6F7A3922-771B-41E2-B22A-E1922485220C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9" name="TextBox 88">
                  <a:extLst>
                    <a:ext uri="{FF2B5EF4-FFF2-40B4-BE49-F238E27FC236}">
                      <a16:creationId xmlns:a16="http://schemas.microsoft.com/office/drawing/2014/main" id="{AD930D9D-CFD3-4226-95B3-63017B62E1DB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fa-IR" dirty="0"/>
                    <a:t>+</a:t>
                  </a:r>
                  <a:endParaRPr lang="en-US" dirty="0"/>
                </a:p>
              </p:txBody>
            </p:sp>
            <p:sp>
              <p:nvSpPr>
                <p:cNvPr id="90" name="TextBox 89">
                  <a:extLst>
                    <a:ext uri="{FF2B5EF4-FFF2-40B4-BE49-F238E27FC236}">
                      <a16:creationId xmlns:a16="http://schemas.microsoft.com/office/drawing/2014/main" id="{9DE381F6-D2BE-4422-BD90-EFE0DADF7DFC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</p:grp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3202504-27C5-4712-8D89-56B01A3BDA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E11C65-FD59-4E30-86DD-BE4FACC4258B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45ED8297-F4C1-4A9A-9A56-148CC1E56F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D3196900-16AF-4AD2-8F03-4C62A3C6B6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63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1211565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7" grpId="0"/>
      <p:bldP spid="6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116230" y="1254941"/>
            <a:ext cx="5734051" cy="8526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for( 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= a*b +1, j =2;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&lt; j*n +2;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++)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   a = a `+ 2;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018003" y="731052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Examples : 6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CB57F34-F651-405B-9B3A-EE59BCA59933}"/>
              </a:ext>
            </a:extLst>
          </p:cNvPr>
          <p:cNvSpPr txBox="1"/>
          <p:nvPr/>
        </p:nvSpPr>
        <p:spPr>
          <a:xfrm>
            <a:off x="7657347" y="1282364"/>
            <a:ext cx="3339882" cy="514608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1. Three address code: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T1 := a*b;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T1 := T1 +1;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:= T1;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j =2; 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L1:    T1 := j * n;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T1 := T1 + 2;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T1 :=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&lt; T1;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if( not T1 )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L4;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	  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L3;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L2:	  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:=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i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+ 1;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L1;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L3:       a := a + 2;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   </a:t>
            </a:r>
            <a:r>
              <a:rPr lang="en-US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L2;</a:t>
            </a:r>
          </a:p>
          <a:p>
            <a:pPr>
              <a:lnSpc>
                <a:spcPct val="11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L4:      ...</a:t>
            </a:r>
          </a:p>
        </p:txBody>
      </p:sp>
      <p:grpSp>
        <p:nvGrpSpPr>
          <p:cNvPr id="138" name="Group 137">
            <a:extLst>
              <a:ext uri="{FF2B5EF4-FFF2-40B4-BE49-F238E27FC236}">
                <a16:creationId xmlns:a16="http://schemas.microsoft.com/office/drawing/2014/main" id="{E510B603-62B2-472D-BB4C-F253D0540527}"/>
              </a:ext>
            </a:extLst>
          </p:cNvPr>
          <p:cNvGrpSpPr/>
          <p:nvPr/>
        </p:nvGrpSpPr>
        <p:grpSpPr>
          <a:xfrm>
            <a:off x="778669" y="2412031"/>
            <a:ext cx="7205662" cy="3905221"/>
            <a:chOff x="778669" y="2412031"/>
            <a:chExt cx="7205662" cy="390522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67152FAA-103F-4EF7-A0EF-08A4F3CF72E2}"/>
                </a:ext>
              </a:extLst>
            </p:cNvPr>
            <p:cNvSpPr txBox="1"/>
            <p:nvPr/>
          </p:nvSpPr>
          <p:spPr>
            <a:xfrm>
              <a:off x="4569551" y="2412031"/>
              <a:ext cx="606883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for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1C7D19BF-AF2C-412E-9F13-D95D8608C43F}"/>
                </a:ext>
              </a:extLst>
            </p:cNvPr>
            <p:cNvSpPr txBox="1"/>
            <p:nvPr/>
          </p:nvSpPr>
          <p:spPr>
            <a:xfrm>
              <a:off x="1894134" y="3111161"/>
              <a:ext cx="439491" cy="276999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tIns="0" bIns="0" rtlCol="0">
              <a:spAutoFit/>
            </a:bodyPr>
            <a:lstStyle/>
            <a:p>
              <a:pPr algn="ctr"/>
              <a:r>
                <a:rPr lang="en-US" dirty="0"/>
                <a:t>,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B1B5005-9A21-44DC-B341-29CB5D09FCED}"/>
                </a:ext>
              </a:extLst>
            </p:cNvPr>
            <p:cNvSpPr txBox="1"/>
            <p:nvPr/>
          </p:nvSpPr>
          <p:spPr>
            <a:xfrm>
              <a:off x="6761774" y="3102109"/>
              <a:ext cx="473086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4E557514-F985-4854-BB70-74189909787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848808" y="2752000"/>
              <a:ext cx="6754" cy="16246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F6B2C62-89DD-4DBA-BF6F-093B0346AE2B}"/>
                </a:ext>
              </a:extLst>
            </p:cNvPr>
            <p:cNvCxnSpPr>
              <a:cxnSpLocks/>
            </p:cNvCxnSpPr>
            <p:nvPr/>
          </p:nvCxnSpPr>
          <p:spPr>
            <a:xfrm>
              <a:off x="2129197" y="2910156"/>
              <a:ext cx="4847197" cy="0"/>
            </a:xfrm>
            <a:prstGeom prst="line">
              <a:avLst/>
            </a:prstGeom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3FB64BBD-118B-431F-AB9D-E72241DA7946}"/>
                </a:ext>
              </a:extLst>
            </p:cNvPr>
            <p:cNvCxnSpPr/>
            <p:nvPr/>
          </p:nvCxnSpPr>
          <p:spPr>
            <a:xfrm>
              <a:off x="2129197" y="2910156"/>
              <a:ext cx="0" cy="20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>
              <a:extLst>
                <a:ext uri="{FF2B5EF4-FFF2-40B4-BE49-F238E27FC236}">
                  <a16:creationId xmlns:a16="http://schemas.microsoft.com/office/drawing/2014/main" id="{506E1465-5615-4ECB-BD64-391C5A2D6885}"/>
                </a:ext>
              </a:extLst>
            </p:cNvPr>
            <p:cNvCxnSpPr>
              <a:cxnSpLocks/>
            </p:cNvCxnSpPr>
            <p:nvPr/>
          </p:nvCxnSpPr>
          <p:spPr>
            <a:xfrm>
              <a:off x="3792169" y="2914465"/>
              <a:ext cx="0" cy="20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Arrow Connector 33">
              <a:extLst>
                <a:ext uri="{FF2B5EF4-FFF2-40B4-BE49-F238E27FC236}">
                  <a16:creationId xmlns:a16="http://schemas.microsoft.com/office/drawing/2014/main" id="{E40570DC-726D-4EDC-882C-D0932E2CAD8B}"/>
                </a:ext>
              </a:extLst>
            </p:cNvPr>
            <p:cNvCxnSpPr/>
            <p:nvPr/>
          </p:nvCxnSpPr>
          <p:spPr>
            <a:xfrm>
              <a:off x="5532923" y="2910156"/>
              <a:ext cx="0" cy="20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Straight Arrow Connector 34">
              <a:extLst>
                <a:ext uri="{FF2B5EF4-FFF2-40B4-BE49-F238E27FC236}">
                  <a16:creationId xmlns:a16="http://schemas.microsoft.com/office/drawing/2014/main" id="{6F1CE807-9E1B-4F60-8DB6-178B3554FFEE}"/>
                </a:ext>
              </a:extLst>
            </p:cNvPr>
            <p:cNvCxnSpPr>
              <a:cxnSpLocks/>
            </p:cNvCxnSpPr>
            <p:nvPr/>
          </p:nvCxnSpPr>
          <p:spPr>
            <a:xfrm>
              <a:off x="6979985" y="2902390"/>
              <a:ext cx="0" cy="20254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0C25587D-1E50-4AEC-8026-25A6A19F8504}"/>
                </a:ext>
              </a:extLst>
            </p:cNvPr>
            <p:cNvGrpSpPr/>
            <p:nvPr/>
          </p:nvGrpSpPr>
          <p:grpSpPr>
            <a:xfrm>
              <a:off x="1552231" y="3419096"/>
              <a:ext cx="1059558" cy="409819"/>
              <a:chOff x="1495425" y="3924300"/>
              <a:chExt cx="1190625" cy="885825"/>
            </a:xfrm>
          </p:grpSpPr>
          <p:cxnSp>
            <p:nvCxnSpPr>
              <p:cNvPr id="129" name="Straight Arrow Connector 128">
                <a:extLst>
                  <a:ext uri="{FF2B5EF4-FFF2-40B4-BE49-F238E27FC236}">
                    <a16:creationId xmlns:a16="http://schemas.microsoft.com/office/drawing/2014/main" id="{66860924-43E4-4C10-B3FF-EAF9A9EAAE79}"/>
                  </a:ext>
                </a:extLst>
              </p:cNvPr>
              <p:cNvCxnSpPr/>
              <p:nvPr/>
            </p:nvCxnSpPr>
            <p:spPr>
              <a:xfrm>
                <a:off x="2114550" y="39243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0" name="Straight Connector 129">
                <a:extLst>
                  <a:ext uri="{FF2B5EF4-FFF2-40B4-BE49-F238E27FC236}">
                    <a16:creationId xmlns:a16="http://schemas.microsoft.com/office/drawing/2014/main" id="{C467F9D7-B724-4E7B-A13A-38FA40773F46}"/>
                  </a:ext>
                </a:extLst>
              </p:cNvPr>
              <p:cNvCxnSpPr/>
              <p:nvPr/>
            </p:nvCxnSpPr>
            <p:spPr>
              <a:xfrm>
                <a:off x="1504950" y="4371975"/>
                <a:ext cx="11620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1" name="Straight Arrow Connector 130">
                <a:extLst>
                  <a:ext uri="{FF2B5EF4-FFF2-40B4-BE49-F238E27FC236}">
                    <a16:creationId xmlns:a16="http://schemas.microsoft.com/office/drawing/2014/main" id="{B29C0986-5200-4F70-BA4C-0CD02202507C}"/>
                  </a:ext>
                </a:extLst>
              </p:cNvPr>
              <p:cNvCxnSpPr/>
              <p:nvPr/>
            </p:nvCxnSpPr>
            <p:spPr>
              <a:xfrm>
                <a:off x="1495425" y="43624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32" name="Straight Arrow Connector 131">
                <a:extLst>
                  <a:ext uri="{FF2B5EF4-FFF2-40B4-BE49-F238E27FC236}">
                    <a16:creationId xmlns:a16="http://schemas.microsoft.com/office/drawing/2014/main" id="{403EEE5E-2269-43A6-BFE5-A682F77A7CF4}"/>
                  </a:ext>
                </a:extLst>
              </p:cNvPr>
              <p:cNvCxnSpPr/>
              <p:nvPr/>
            </p:nvCxnSpPr>
            <p:spPr>
              <a:xfrm>
                <a:off x="2686050" y="43624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765F501A-BC76-44EF-9BAF-0B69C639820D}"/>
                </a:ext>
              </a:extLst>
            </p:cNvPr>
            <p:cNvSpPr txBox="1"/>
            <p:nvPr/>
          </p:nvSpPr>
          <p:spPr>
            <a:xfrm>
              <a:off x="2402722" y="3813961"/>
              <a:ext cx="458712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CBF20539-C7FB-4456-B332-3A94C94A9EEB}"/>
                </a:ext>
              </a:extLst>
            </p:cNvPr>
            <p:cNvSpPr txBox="1"/>
            <p:nvPr/>
          </p:nvSpPr>
          <p:spPr>
            <a:xfrm>
              <a:off x="1308623" y="3821727"/>
              <a:ext cx="458712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=</a:t>
              </a:r>
            </a:p>
          </p:txBody>
        </p:sp>
        <p:grpSp>
          <p:nvGrpSpPr>
            <p:cNvPr id="39" name="Group 38">
              <a:extLst>
                <a:ext uri="{FF2B5EF4-FFF2-40B4-BE49-F238E27FC236}">
                  <a16:creationId xmlns:a16="http://schemas.microsoft.com/office/drawing/2014/main" id="{55EA3F1A-0428-40EE-BAF4-FA0D7A21F2BE}"/>
                </a:ext>
              </a:extLst>
            </p:cNvPr>
            <p:cNvGrpSpPr/>
            <p:nvPr/>
          </p:nvGrpSpPr>
          <p:grpSpPr>
            <a:xfrm>
              <a:off x="1197504" y="4846561"/>
              <a:ext cx="1259842" cy="728284"/>
              <a:chOff x="2290762" y="4981576"/>
              <a:chExt cx="1857375" cy="893207"/>
            </a:xfrm>
          </p:grpSpPr>
          <p:grpSp>
            <p:nvGrpSpPr>
              <p:cNvPr id="122" name="Group 121">
                <a:extLst>
                  <a:ext uri="{FF2B5EF4-FFF2-40B4-BE49-F238E27FC236}">
                    <a16:creationId xmlns:a16="http://schemas.microsoft.com/office/drawing/2014/main" id="{E4B97576-F9DA-4B53-ADC2-96522FC37978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125" name="Straight Arrow Connector 124">
                  <a:extLst>
                    <a:ext uri="{FF2B5EF4-FFF2-40B4-BE49-F238E27FC236}">
                      <a16:creationId xmlns:a16="http://schemas.microsoft.com/office/drawing/2014/main" id="{7E4B5088-51CD-4FD2-BF29-FD0F5E775215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6" name="Straight Connector 125">
                  <a:extLst>
                    <a:ext uri="{FF2B5EF4-FFF2-40B4-BE49-F238E27FC236}">
                      <a16:creationId xmlns:a16="http://schemas.microsoft.com/office/drawing/2014/main" id="{B4D32E06-CFFF-4733-97B9-0713F36CC629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7" name="Straight Arrow Connector 126">
                  <a:extLst>
                    <a:ext uri="{FF2B5EF4-FFF2-40B4-BE49-F238E27FC236}">
                      <a16:creationId xmlns:a16="http://schemas.microsoft.com/office/drawing/2014/main" id="{07CD15ED-7947-41BC-8E4B-69F326964DAF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Straight Arrow Connector 127">
                  <a:extLst>
                    <a:ext uri="{FF2B5EF4-FFF2-40B4-BE49-F238E27FC236}">
                      <a16:creationId xmlns:a16="http://schemas.microsoft.com/office/drawing/2014/main" id="{3B139568-7A6E-4551-9286-174CA513CB79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23" name="TextBox 122">
                <a:extLst>
                  <a:ext uri="{FF2B5EF4-FFF2-40B4-BE49-F238E27FC236}">
                    <a16:creationId xmlns:a16="http://schemas.microsoft.com/office/drawing/2014/main" id="{CBCF5008-A446-4522-9FE9-A7E871CA4E3B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1</a:t>
                </a:r>
              </a:p>
            </p:txBody>
          </p:sp>
          <p:sp>
            <p:nvSpPr>
              <p:cNvPr id="124" name="TextBox 123">
                <a:extLst>
                  <a:ext uri="{FF2B5EF4-FFF2-40B4-BE49-F238E27FC236}">
                    <a16:creationId xmlns:a16="http://schemas.microsoft.com/office/drawing/2014/main" id="{369B450C-996F-42DD-8F68-757A239919FC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*</a:t>
                </a:r>
              </a:p>
            </p:txBody>
          </p:sp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7C87232F-99C7-4541-BE51-22F8CC8ED443}"/>
                </a:ext>
              </a:extLst>
            </p:cNvPr>
            <p:cNvGrpSpPr/>
            <p:nvPr/>
          </p:nvGrpSpPr>
          <p:grpSpPr>
            <a:xfrm>
              <a:off x="778669" y="5588968"/>
              <a:ext cx="1259842" cy="728284"/>
              <a:chOff x="2290762" y="4981576"/>
              <a:chExt cx="1857375" cy="893207"/>
            </a:xfrm>
          </p:grpSpPr>
          <p:grpSp>
            <p:nvGrpSpPr>
              <p:cNvPr id="115" name="Group 114">
                <a:extLst>
                  <a:ext uri="{FF2B5EF4-FFF2-40B4-BE49-F238E27FC236}">
                    <a16:creationId xmlns:a16="http://schemas.microsoft.com/office/drawing/2014/main" id="{48CA8E70-226B-42FF-82AC-AC6EA92492B1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118" name="Straight Arrow Connector 117">
                  <a:extLst>
                    <a:ext uri="{FF2B5EF4-FFF2-40B4-BE49-F238E27FC236}">
                      <a16:creationId xmlns:a16="http://schemas.microsoft.com/office/drawing/2014/main" id="{599C9A60-EA0C-4976-B257-9486FDB1F509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9" name="Straight Connector 118">
                  <a:extLst>
                    <a:ext uri="{FF2B5EF4-FFF2-40B4-BE49-F238E27FC236}">
                      <a16:creationId xmlns:a16="http://schemas.microsoft.com/office/drawing/2014/main" id="{554C4012-F45B-4B73-AF63-7641CBF1617B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0" name="Straight Arrow Connector 119">
                  <a:extLst>
                    <a:ext uri="{FF2B5EF4-FFF2-40B4-BE49-F238E27FC236}">
                      <a16:creationId xmlns:a16="http://schemas.microsoft.com/office/drawing/2014/main" id="{E3E4B99C-8CB2-47D2-A3A0-79D5D4FE7CBA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Straight Arrow Connector 120">
                  <a:extLst>
                    <a:ext uri="{FF2B5EF4-FFF2-40B4-BE49-F238E27FC236}">
                      <a16:creationId xmlns:a16="http://schemas.microsoft.com/office/drawing/2014/main" id="{DAD5EA4F-3CAB-4354-9048-2661DF7202BA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16" name="TextBox 115">
                <a:extLst>
                  <a:ext uri="{FF2B5EF4-FFF2-40B4-BE49-F238E27FC236}">
                    <a16:creationId xmlns:a16="http://schemas.microsoft.com/office/drawing/2014/main" id="{9A20A355-92D0-48F8-8519-114C9278B1A9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b</a:t>
                </a:r>
              </a:p>
            </p:txBody>
          </p:sp>
          <p:sp>
            <p:nvSpPr>
              <p:cNvPr id="117" name="TextBox 116">
                <a:extLst>
                  <a:ext uri="{FF2B5EF4-FFF2-40B4-BE49-F238E27FC236}">
                    <a16:creationId xmlns:a16="http://schemas.microsoft.com/office/drawing/2014/main" id="{EAD96B96-A7A5-4DDA-986B-2D188FDD55DB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</p:grpSp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FEDAF78-F08A-4EEA-91C7-8936752F105B}"/>
                </a:ext>
              </a:extLst>
            </p:cNvPr>
            <p:cNvGrpSpPr/>
            <p:nvPr/>
          </p:nvGrpSpPr>
          <p:grpSpPr>
            <a:xfrm>
              <a:off x="2202847" y="4124296"/>
              <a:ext cx="824933" cy="728284"/>
              <a:chOff x="2290762" y="4981576"/>
              <a:chExt cx="1857375" cy="893207"/>
            </a:xfrm>
          </p:grpSpPr>
          <p:grpSp>
            <p:nvGrpSpPr>
              <p:cNvPr id="108" name="Group 107">
                <a:extLst>
                  <a:ext uri="{FF2B5EF4-FFF2-40B4-BE49-F238E27FC236}">
                    <a16:creationId xmlns:a16="http://schemas.microsoft.com/office/drawing/2014/main" id="{0E82588D-4007-45D9-9028-1E1A0D43624B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111" name="Straight Arrow Connector 110">
                  <a:extLst>
                    <a:ext uri="{FF2B5EF4-FFF2-40B4-BE49-F238E27FC236}">
                      <a16:creationId xmlns:a16="http://schemas.microsoft.com/office/drawing/2014/main" id="{3C3E69BF-B3AC-4835-9EA8-C2B2418C7C21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2" name="Straight Connector 111">
                  <a:extLst>
                    <a:ext uri="{FF2B5EF4-FFF2-40B4-BE49-F238E27FC236}">
                      <a16:creationId xmlns:a16="http://schemas.microsoft.com/office/drawing/2014/main" id="{10D79AD7-4F1E-4869-9295-D22821166023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3" name="Straight Arrow Connector 112">
                  <a:extLst>
                    <a:ext uri="{FF2B5EF4-FFF2-40B4-BE49-F238E27FC236}">
                      <a16:creationId xmlns:a16="http://schemas.microsoft.com/office/drawing/2014/main" id="{4E758139-6054-4531-9561-62DEEB5B0435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Straight Arrow Connector 113">
                  <a:extLst>
                    <a:ext uri="{FF2B5EF4-FFF2-40B4-BE49-F238E27FC236}">
                      <a16:creationId xmlns:a16="http://schemas.microsoft.com/office/drawing/2014/main" id="{3D5A7A3D-683C-4615-B65D-3ADE49240020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09" name="TextBox 108">
                <a:extLst>
                  <a:ext uri="{FF2B5EF4-FFF2-40B4-BE49-F238E27FC236}">
                    <a16:creationId xmlns:a16="http://schemas.microsoft.com/office/drawing/2014/main" id="{BEBFDE42-DB09-4D8A-B6BF-4B7B2DE183BF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110" name="TextBox 109">
                <a:extLst>
                  <a:ext uri="{FF2B5EF4-FFF2-40B4-BE49-F238E27FC236}">
                    <a16:creationId xmlns:a16="http://schemas.microsoft.com/office/drawing/2014/main" id="{512E62B1-9FB4-4F8B-B249-355706830CF8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</p:grp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41180FDA-A14A-4517-B4FB-61FDF554CB6F}"/>
                </a:ext>
              </a:extLst>
            </p:cNvPr>
            <p:cNvSpPr txBox="1"/>
            <p:nvPr/>
          </p:nvSpPr>
          <p:spPr>
            <a:xfrm>
              <a:off x="3492546" y="3114679"/>
              <a:ext cx="606883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&lt;</a:t>
              </a:r>
            </a:p>
          </p:txBody>
        </p:sp>
        <p:grpSp>
          <p:nvGrpSpPr>
            <p:cNvPr id="43" name="Group 42">
              <a:extLst>
                <a:ext uri="{FF2B5EF4-FFF2-40B4-BE49-F238E27FC236}">
                  <a16:creationId xmlns:a16="http://schemas.microsoft.com/office/drawing/2014/main" id="{21CE47A8-B686-4765-B283-327884D9548B}"/>
                </a:ext>
              </a:extLst>
            </p:cNvPr>
            <p:cNvGrpSpPr/>
            <p:nvPr/>
          </p:nvGrpSpPr>
          <p:grpSpPr>
            <a:xfrm>
              <a:off x="3238615" y="3419096"/>
              <a:ext cx="978988" cy="409819"/>
              <a:chOff x="1495425" y="3924300"/>
              <a:chExt cx="1190625" cy="885825"/>
            </a:xfrm>
          </p:grpSpPr>
          <p:cxnSp>
            <p:nvCxnSpPr>
              <p:cNvPr id="104" name="Straight Arrow Connector 103">
                <a:extLst>
                  <a:ext uri="{FF2B5EF4-FFF2-40B4-BE49-F238E27FC236}">
                    <a16:creationId xmlns:a16="http://schemas.microsoft.com/office/drawing/2014/main" id="{36EA0B73-C9AD-45EB-99B5-6437A4AD8BFE}"/>
                  </a:ext>
                </a:extLst>
              </p:cNvPr>
              <p:cNvCxnSpPr/>
              <p:nvPr/>
            </p:nvCxnSpPr>
            <p:spPr>
              <a:xfrm>
                <a:off x="2114550" y="392430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Straight Connector 104">
                <a:extLst>
                  <a:ext uri="{FF2B5EF4-FFF2-40B4-BE49-F238E27FC236}">
                    <a16:creationId xmlns:a16="http://schemas.microsoft.com/office/drawing/2014/main" id="{F0D5B8B6-E0DB-4A3B-84D8-C456881C546D}"/>
                  </a:ext>
                </a:extLst>
              </p:cNvPr>
              <p:cNvCxnSpPr/>
              <p:nvPr/>
            </p:nvCxnSpPr>
            <p:spPr>
              <a:xfrm>
                <a:off x="1504950" y="4371975"/>
                <a:ext cx="1162050" cy="0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Straight Arrow Connector 105">
                <a:extLst>
                  <a:ext uri="{FF2B5EF4-FFF2-40B4-BE49-F238E27FC236}">
                    <a16:creationId xmlns:a16="http://schemas.microsoft.com/office/drawing/2014/main" id="{BE433E16-D966-47E4-A626-2F5F73CB9A84}"/>
                  </a:ext>
                </a:extLst>
              </p:cNvPr>
              <p:cNvCxnSpPr/>
              <p:nvPr/>
            </p:nvCxnSpPr>
            <p:spPr>
              <a:xfrm>
                <a:off x="1495425" y="43624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7" name="Straight Arrow Connector 106">
                <a:extLst>
                  <a:ext uri="{FF2B5EF4-FFF2-40B4-BE49-F238E27FC236}">
                    <a16:creationId xmlns:a16="http://schemas.microsoft.com/office/drawing/2014/main" id="{74FCFD82-7CC3-481C-AA37-1ACF5CB268AC}"/>
                  </a:ext>
                </a:extLst>
              </p:cNvPr>
              <p:cNvCxnSpPr/>
              <p:nvPr/>
            </p:nvCxnSpPr>
            <p:spPr>
              <a:xfrm>
                <a:off x="2686050" y="4362450"/>
                <a:ext cx="0" cy="447675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83317F74-C270-4F89-8440-D7D9DA9C8A07}"/>
                </a:ext>
              </a:extLst>
            </p:cNvPr>
            <p:cNvSpPr txBox="1"/>
            <p:nvPr/>
          </p:nvSpPr>
          <p:spPr>
            <a:xfrm>
              <a:off x="4017626" y="3813961"/>
              <a:ext cx="423831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+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887E2D93-B8AE-4027-80DF-7B64B913B906}"/>
                </a:ext>
              </a:extLst>
            </p:cNvPr>
            <p:cNvSpPr txBox="1"/>
            <p:nvPr/>
          </p:nvSpPr>
          <p:spPr>
            <a:xfrm>
              <a:off x="3026700" y="3821727"/>
              <a:ext cx="423831" cy="301138"/>
            </a:xfrm>
            <a:prstGeom prst="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wrap="square" rtlCol="0">
              <a:spAutoFit/>
            </a:bodyPr>
            <a:lstStyle/>
            <a:p>
              <a:pPr algn="ctr"/>
              <a:r>
                <a:rPr lang="en-US" dirty="0" err="1"/>
                <a:t>i</a:t>
              </a:r>
              <a:endParaRPr lang="en-US" dirty="0"/>
            </a:p>
          </p:txBody>
        </p: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11C60649-2E4E-4623-BD34-2C7878227ED9}"/>
                </a:ext>
              </a:extLst>
            </p:cNvPr>
            <p:cNvGrpSpPr/>
            <p:nvPr/>
          </p:nvGrpSpPr>
          <p:grpSpPr>
            <a:xfrm>
              <a:off x="3243045" y="4864450"/>
              <a:ext cx="1164041" cy="728284"/>
              <a:chOff x="2290762" y="4981576"/>
              <a:chExt cx="1857375" cy="893207"/>
            </a:xfrm>
          </p:grpSpPr>
          <p:grpSp>
            <p:nvGrpSpPr>
              <p:cNvPr id="97" name="Group 96">
                <a:extLst>
                  <a:ext uri="{FF2B5EF4-FFF2-40B4-BE49-F238E27FC236}">
                    <a16:creationId xmlns:a16="http://schemas.microsoft.com/office/drawing/2014/main" id="{05DCDD91-3EE2-47AD-B6CA-30148369A9DC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100" name="Straight Arrow Connector 99">
                  <a:extLst>
                    <a:ext uri="{FF2B5EF4-FFF2-40B4-BE49-F238E27FC236}">
                      <a16:creationId xmlns:a16="http://schemas.microsoft.com/office/drawing/2014/main" id="{DE8CA0FD-D07C-43C9-BF04-A7FBDB889FBB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1" name="Straight Connector 100">
                  <a:extLst>
                    <a:ext uri="{FF2B5EF4-FFF2-40B4-BE49-F238E27FC236}">
                      <a16:creationId xmlns:a16="http://schemas.microsoft.com/office/drawing/2014/main" id="{A8808EF5-3937-45C7-9353-D4BE33F9625E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848980FC-5221-49D2-84DF-A568B393C5AC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Arrow Connector 102">
                  <a:extLst>
                    <a:ext uri="{FF2B5EF4-FFF2-40B4-BE49-F238E27FC236}">
                      <a16:creationId xmlns:a16="http://schemas.microsoft.com/office/drawing/2014/main" id="{AE1B5840-F1F8-4868-87D5-E4CD3B4A2E62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98" name="TextBox 97">
                <a:extLst>
                  <a:ext uri="{FF2B5EF4-FFF2-40B4-BE49-F238E27FC236}">
                    <a16:creationId xmlns:a16="http://schemas.microsoft.com/office/drawing/2014/main" id="{CFD80EAC-C843-4880-9E69-EC5B948DF053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n</a:t>
                </a:r>
              </a:p>
            </p:txBody>
          </p:sp>
          <p:sp>
            <p:nvSpPr>
              <p:cNvPr id="99" name="TextBox 98">
                <a:extLst>
                  <a:ext uri="{FF2B5EF4-FFF2-40B4-BE49-F238E27FC236}">
                    <a16:creationId xmlns:a16="http://schemas.microsoft.com/office/drawing/2014/main" id="{12C60E6A-CE1C-4E0A-81A9-C09D52570609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j</a:t>
                </a:r>
              </a:p>
            </p:txBody>
          </p:sp>
        </p:grpSp>
        <p:grpSp>
          <p:nvGrpSpPr>
            <p:cNvPr id="47" name="Group 46">
              <a:extLst>
                <a:ext uri="{FF2B5EF4-FFF2-40B4-BE49-F238E27FC236}">
                  <a16:creationId xmlns:a16="http://schemas.microsoft.com/office/drawing/2014/main" id="{0AA70975-7DE5-4F02-ABF8-F06848BA73CA}"/>
                </a:ext>
              </a:extLst>
            </p:cNvPr>
            <p:cNvGrpSpPr/>
            <p:nvPr/>
          </p:nvGrpSpPr>
          <p:grpSpPr>
            <a:xfrm>
              <a:off x="4830254" y="3106912"/>
              <a:ext cx="1775775" cy="1784499"/>
              <a:chOff x="7177088" y="2847975"/>
              <a:chExt cx="2267842" cy="2188608"/>
            </a:xfrm>
          </p:grpSpPr>
          <p:sp>
            <p:nvSpPr>
              <p:cNvPr id="80" name="TextBox 79">
                <a:extLst>
                  <a:ext uri="{FF2B5EF4-FFF2-40B4-BE49-F238E27FC236}">
                    <a16:creationId xmlns:a16="http://schemas.microsoft.com/office/drawing/2014/main" id="{FA8F676D-B9FF-4670-9BEE-61FD467C3182}"/>
                  </a:ext>
                </a:extLst>
              </p:cNvPr>
              <p:cNvSpPr txBox="1"/>
              <p:nvPr/>
            </p:nvSpPr>
            <p:spPr>
              <a:xfrm>
                <a:off x="7758112" y="2847975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=</a:t>
                </a:r>
              </a:p>
            </p:txBody>
          </p:sp>
          <p:grpSp>
            <p:nvGrpSpPr>
              <p:cNvPr id="81" name="Group 80">
                <a:extLst>
                  <a:ext uri="{FF2B5EF4-FFF2-40B4-BE49-F238E27FC236}">
                    <a16:creationId xmlns:a16="http://schemas.microsoft.com/office/drawing/2014/main" id="{F832F822-AEAD-416D-8747-CFE0161FB62E}"/>
                  </a:ext>
                </a:extLst>
              </p:cNvPr>
              <p:cNvGrpSpPr/>
              <p:nvPr/>
            </p:nvGrpSpPr>
            <p:grpSpPr>
              <a:xfrm>
                <a:off x="7177088" y="3211805"/>
                <a:ext cx="2267842" cy="1824778"/>
                <a:chOff x="4919662" y="3478505"/>
                <a:chExt cx="2867025" cy="1824778"/>
              </a:xfrm>
            </p:grpSpPr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F074A92F-D262-421A-8069-0ADC0F233F05}"/>
                    </a:ext>
                  </a:extLst>
                </p:cNvPr>
                <p:cNvGrpSpPr/>
                <p:nvPr/>
              </p:nvGrpSpPr>
              <p:grpSpPr>
                <a:xfrm>
                  <a:off x="5257799" y="3478505"/>
                  <a:ext cx="1562099" cy="502624"/>
                  <a:chOff x="1495425" y="3924300"/>
                  <a:chExt cx="1190625" cy="885825"/>
                </a:xfrm>
              </p:grpSpPr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AD3F702F-D9A6-4A0D-A0AE-204EED4CDD2D}"/>
                      </a:ext>
                    </a:extLst>
                  </p:cNvPr>
                  <p:cNvCxnSpPr/>
                  <p:nvPr/>
                </p:nvCxnSpPr>
                <p:spPr>
                  <a:xfrm>
                    <a:off x="2114550" y="39243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Connector 93">
                    <a:extLst>
                      <a:ext uri="{FF2B5EF4-FFF2-40B4-BE49-F238E27FC236}">
                        <a16:creationId xmlns:a16="http://schemas.microsoft.com/office/drawing/2014/main" id="{024432B6-9B80-46DC-98CB-3BC75AB7D5EB}"/>
                      </a:ext>
                    </a:extLst>
                  </p:cNvPr>
                  <p:cNvCxnSpPr/>
                  <p:nvPr/>
                </p:nvCxnSpPr>
                <p:spPr>
                  <a:xfrm>
                    <a:off x="1504950" y="4371975"/>
                    <a:ext cx="116205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5" name="Straight Arrow Connector 94">
                    <a:extLst>
                      <a:ext uri="{FF2B5EF4-FFF2-40B4-BE49-F238E27FC236}">
                        <a16:creationId xmlns:a16="http://schemas.microsoft.com/office/drawing/2014/main" id="{6A0EC490-E4E1-4D19-AE37-838F57279A7C}"/>
                      </a:ext>
                    </a:extLst>
                  </p:cNvPr>
                  <p:cNvCxnSpPr/>
                  <p:nvPr/>
                </p:nvCxnSpPr>
                <p:spPr>
                  <a:xfrm>
                    <a:off x="1495425" y="436245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6" name="Straight Arrow Connector 95">
                    <a:extLst>
                      <a:ext uri="{FF2B5EF4-FFF2-40B4-BE49-F238E27FC236}">
                        <a16:creationId xmlns:a16="http://schemas.microsoft.com/office/drawing/2014/main" id="{847B1E70-301B-49E4-918C-388A0B739784}"/>
                      </a:ext>
                    </a:extLst>
                  </p:cNvPr>
                  <p:cNvCxnSpPr/>
                  <p:nvPr/>
                </p:nvCxnSpPr>
                <p:spPr>
                  <a:xfrm>
                    <a:off x="2686050" y="436245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F27A8101-7AED-468C-8B67-0CCC97F3FDD9}"/>
                    </a:ext>
                  </a:extLst>
                </p:cNvPr>
                <p:cNvSpPr txBox="1"/>
                <p:nvPr/>
              </p:nvSpPr>
              <p:spPr>
                <a:xfrm>
                  <a:off x="6500812" y="3962789"/>
                  <a:ext cx="676275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+</a:t>
                  </a:r>
                </a:p>
              </p:txBody>
            </p:sp>
            <p:sp>
              <p:nvSpPr>
                <p:cNvPr id="84" name="TextBox 83">
                  <a:extLst>
                    <a:ext uri="{FF2B5EF4-FFF2-40B4-BE49-F238E27FC236}">
                      <a16:creationId xmlns:a16="http://schemas.microsoft.com/office/drawing/2014/main" id="{338EDA8C-DA28-4A84-A2F1-4D72C75208B0}"/>
                    </a:ext>
                  </a:extLst>
                </p:cNvPr>
                <p:cNvSpPr txBox="1"/>
                <p:nvPr/>
              </p:nvSpPr>
              <p:spPr>
                <a:xfrm>
                  <a:off x="4919662" y="3972314"/>
                  <a:ext cx="676275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 err="1"/>
                    <a:t>i</a:t>
                  </a:r>
                  <a:endParaRPr lang="en-US" dirty="0"/>
                </a:p>
              </p:txBody>
            </p:sp>
            <p:grpSp>
              <p:nvGrpSpPr>
                <p:cNvPr id="85" name="Group 84">
                  <a:extLst>
                    <a:ext uri="{FF2B5EF4-FFF2-40B4-BE49-F238E27FC236}">
                      <a16:creationId xmlns:a16="http://schemas.microsoft.com/office/drawing/2014/main" id="{3420F6EA-D675-424A-8EC2-C325C2198CF7}"/>
                    </a:ext>
                  </a:extLst>
                </p:cNvPr>
                <p:cNvGrpSpPr/>
                <p:nvPr/>
              </p:nvGrpSpPr>
              <p:grpSpPr>
                <a:xfrm>
                  <a:off x="5929312" y="4410076"/>
                  <a:ext cx="1857375" cy="893207"/>
                  <a:chOff x="2290762" y="4981576"/>
                  <a:chExt cx="1857375" cy="893207"/>
                </a:xfrm>
              </p:grpSpPr>
              <p:grpSp>
                <p:nvGrpSpPr>
                  <p:cNvPr id="86" name="Group 85">
                    <a:extLst>
                      <a:ext uri="{FF2B5EF4-FFF2-40B4-BE49-F238E27FC236}">
                        <a16:creationId xmlns:a16="http://schemas.microsoft.com/office/drawing/2014/main" id="{94E1C2FA-605B-4B7B-BBFD-DA997F95DB61}"/>
                      </a:ext>
                    </a:extLst>
                  </p:cNvPr>
                  <p:cNvGrpSpPr/>
                  <p:nvPr/>
                </p:nvGrpSpPr>
                <p:grpSpPr>
                  <a:xfrm>
                    <a:off x="2609850" y="4981576"/>
                    <a:ext cx="1190625" cy="497442"/>
                    <a:chOff x="857250" y="5200650"/>
                    <a:chExt cx="1190625" cy="885825"/>
                  </a:xfrm>
                </p:grpSpPr>
                <p:cxnSp>
                  <p:nvCxnSpPr>
                    <p:cNvPr id="89" name="Straight Arrow Connector 88">
                      <a:extLst>
                        <a:ext uri="{FF2B5EF4-FFF2-40B4-BE49-F238E27FC236}">
                          <a16:creationId xmlns:a16="http://schemas.microsoft.com/office/drawing/2014/main" id="{576C678B-DD6E-4F34-AA25-861745AC5FD2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1476375" y="5200650"/>
                      <a:ext cx="0" cy="447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0" name="Straight Connector 89">
                      <a:extLst>
                        <a:ext uri="{FF2B5EF4-FFF2-40B4-BE49-F238E27FC236}">
                          <a16:creationId xmlns:a16="http://schemas.microsoft.com/office/drawing/2014/main" id="{1C08D14E-3722-4D28-AF44-C04516364F6E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66775" y="5648325"/>
                      <a:ext cx="1162050" cy="0"/>
                    </a:xfrm>
                    <a:prstGeom prst="line">
                      <a:avLst/>
                    </a:prstGeom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1" name="Straight Arrow Connector 90">
                      <a:extLst>
                        <a:ext uri="{FF2B5EF4-FFF2-40B4-BE49-F238E27FC236}">
                          <a16:creationId xmlns:a16="http://schemas.microsoft.com/office/drawing/2014/main" id="{570215A2-EEE1-424B-AA06-52DE2929770C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857250" y="5638800"/>
                      <a:ext cx="0" cy="447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92" name="Straight Arrow Connector 91">
                      <a:extLst>
                        <a:ext uri="{FF2B5EF4-FFF2-40B4-BE49-F238E27FC236}">
                          <a16:creationId xmlns:a16="http://schemas.microsoft.com/office/drawing/2014/main" id="{F22D44B9-2877-459F-8A18-8C13ED1367EA}"/>
                        </a:ext>
                      </a:extLst>
                    </p:cNvPr>
                    <p:cNvCxnSpPr/>
                    <p:nvPr/>
                  </p:nvCxnSpPr>
                  <p:spPr>
                    <a:xfrm>
                      <a:off x="2047875" y="5638800"/>
                      <a:ext cx="0" cy="447675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87" name="TextBox 86">
                    <a:extLst>
                      <a:ext uri="{FF2B5EF4-FFF2-40B4-BE49-F238E27FC236}">
                        <a16:creationId xmlns:a16="http://schemas.microsoft.com/office/drawing/2014/main" id="{8AF68BD0-ABCD-4B56-A3C9-DDCB7ACA817C}"/>
                      </a:ext>
                    </a:extLst>
                  </p:cNvPr>
                  <p:cNvSpPr txBox="1"/>
                  <p:nvPr/>
                </p:nvSpPr>
                <p:spPr>
                  <a:xfrm>
                    <a:off x="3471862" y="5505451"/>
                    <a:ext cx="676275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88" name="TextBox 87">
                    <a:extLst>
                      <a:ext uri="{FF2B5EF4-FFF2-40B4-BE49-F238E27FC236}">
                        <a16:creationId xmlns:a16="http://schemas.microsoft.com/office/drawing/2014/main" id="{7F99ADEE-FB08-455F-BB59-D3C1604F3E76}"/>
                      </a:ext>
                    </a:extLst>
                  </p:cNvPr>
                  <p:cNvSpPr txBox="1"/>
                  <p:nvPr/>
                </p:nvSpPr>
                <p:spPr>
                  <a:xfrm>
                    <a:off x="2290762" y="5475597"/>
                    <a:ext cx="676275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 err="1"/>
                      <a:t>i</a:t>
                    </a:r>
                    <a:endParaRPr lang="en-US" dirty="0"/>
                  </a:p>
                </p:txBody>
              </p:sp>
            </p:grpSp>
          </p:grp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380A2B5C-4CCF-41A8-B42B-1E83EFAA115B}"/>
                </a:ext>
              </a:extLst>
            </p:cNvPr>
            <p:cNvGrpSpPr/>
            <p:nvPr/>
          </p:nvGrpSpPr>
          <p:grpSpPr>
            <a:xfrm>
              <a:off x="6283354" y="3395797"/>
              <a:ext cx="1700977" cy="1487847"/>
              <a:chOff x="4919662" y="3478505"/>
              <a:chExt cx="2867025" cy="1824778"/>
            </a:xfrm>
          </p:grpSpPr>
          <p:grpSp>
            <p:nvGrpSpPr>
              <p:cNvPr id="65" name="Group 64">
                <a:extLst>
                  <a:ext uri="{FF2B5EF4-FFF2-40B4-BE49-F238E27FC236}">
                    <a16:creationId xmlns:a16="http://schemas.microsoft.com/office/drawing/2014/main" id="{3EA32899-FFF1-42B4-B98F-309E581B0759}"/>
                  </a:ext>
                </a:extLst>
              </p:cNvPr>
              <p:cNvGrpSpPr/>
              <p:nvPr/>
            </p:nvGrpSpPr>
            <p:grpSpPr>
              <a:xfrm>
                <a:off x="5257799" y="3478505"/>
                <a:ext cx="1562099" cy="502624"/>
                <a:chOff x="1495425" y="3924300"/>
                <a:chExt cx="1190625" cy="885825"/>
              </a:xfrm>
            </p:grpSpPr>
            <p:cxnSp>
              <p:nvCxnSpPr>
                <p:cNvPr id="76" name="Straight Arrow Connector 75">
                  <a:extLst>
                    <a:ext uri="{FF2B5EF4-FFF2-40B4-BE49-F238E27FC236}">
                      <a16:creationId xmlns:a16="http://schemas.microsoft.com/office/drawing/2014/main" id="{71A13271-2C01-41D4-B151-D3B32AC2A422}"/>
                    </a:ext>
                  </a:extLst>
                </p:cNvPr>
                <p:cNvCxnSpPr/>
                <p:nvPr/>
              </p:nvCxnSpPr>
              <p:spPr>
                <a:xfrm>
                  <a:off x="2114550" y="39243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7" name="Straight Connector 76">
                  <a:extLst>
                    <a:ext uri="{FF2B5EF4-FFF2-40B4-BE49-F238E27FC236}">
                      <a16:creationId xmlns:a16="http://schemas.microsoft.com/office/drawing/2014/main" id="{AF007DD8-BC05-4C40-B657-9E4531D1CFC8}"/>
                    </a:ext>
                  </a:extLst>
                </p:cNvPr>
                <p:cNvCxnSpPr/>
                <p:nvPr/>
              </p:nvCxnSpPr>
              <p:spPr>
                <a:xfrm>
                  <a:off x="1504950" y="437197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8" name="Straight Arrow Connector 77">
                  <a:extLst>
                    <a:ext uri="{FF2B5EF4-FFF2-40B4-BE49-F238E27FC236}">
                      <a16:creationId xmlns:a16="http://schemas.microsoft.com/office/drawing/2014/main" id="{7E10FB60-6FC1-4823-A4CD-0162C706AF53}"/>
                    </a:ext>
                  </a:extLst>
                </p:cNvPr>
                <p:cNvCxnSpPr/>
                <p:nvPr/>
              </p:nvCxnSpPr>
              <p:spPr>
                <a:xfrm>
                  <a:off x="1495425" y="43624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9" name="Straight Arrow Connector 78">
                  <a:extLst>
                    <a:ext uri="{FF2B5EF4-FFF2-40B4-BE49-F238E27FC236}">
                      <a16:creationId xmlns:a16="http://schemas.microsoft.com/office/drawing/2014/main" id="{354C0D7D-B658-46A9-AB7B-D57B70670B4A}"/>
                    </a:ext>
                  </a:extLst>
                </p:cNvPr>
                <p:cNvCxnSpPr/>
                <p:nvPr/>
              </p:nvCxnSpPr>
              <p:spPr>
                <a:xfrm>
                  <a:off x="2686050" y="43624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5BEF0277-C20C-4AA6-BC46-B9A448E9DFBF}"/>
                  </a:ext>
                </a:extLst>
              </p:cNvPr>
              <p:cNvSpPr txBox="1"/>
              <p:nvPr/>
            </p:nvSpPr>
            <p:spPr>
              <a:xfrm>
                <a:off x="6500812" y="3962789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7" name="TextBox 66">
                <a:extLst>
                  <a:ext uri="{FF2B5EF4-FFF2-40B4-BE49-F238E27FC236}">
                    <a16:creationId xmlns:a16="http://schemas.microsoft.com/office/drawing/2014/main" id="{F61FE58D-F1D8-4043-AFC9-C9CAAC90EA4A}"/>
                  </a:ext>
                </a:extLst>
              </p:cNvPr>
              <p:cNvSpPr txBox="1"/>
              <p:nvPr/>
            </p:nvSpPr>
            <p:spPr>
              <a:xfrm>
                <a:off x="4919662" y="3972314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a</a:t>
                </a:r>
              </a:p>
            </p:txBody>
          </p:sp>
          <p:grpSp>
            <p:nvGrpSpPr>
              <p:cNvPr id="68" name="Group 67">
                <a:extLst>
                  <a:ext uri="{FF2B5EF4-FFF2-40B4-BE49-F238E27FC236}">
                    <a16:creationId xmlns:a16="http://schemas.microsoft.com/office/drawing/2014/main" id="{8481BCCE-E4D1-4376-BCA9-EB8C4A10A80D}"/>
                  </a:ext>
                </a:extLst>
              </p:cNvPr>
              <p:cNvGrpSpPr/>
              <p:nvPr/>
            </p:nvGrpSpPr>
            <p:grpSpPr>
              <a:xfrm>
                <a:off x="5929312" y="4410076"/>
                <a:ext cx="1857375" cy="893207"/>
                <a:chOff x="2290762" y="4981576"/>
                <a:chExt cx="1857375" cy="893207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BE391A3D-9AAE-4177-85DD-74F5B39C160B}"/>
                    </a:ext>
                  </a:extLst>
                </p:cNvPr>
                <p:cNvGrpSpPr/>
                <p:nvPr/>
              </p:nvGrpSpPr>
              <p:grpSpPr>
                <a:xfrm>
                  <a:off x="2609850" y="4981576"/>
                  <a:ext cx="1190625" cy="497442"/>
                  <a:chOff x="857250" y="5200650"/>
                  <a:chExt cx="1190625" cy="885825"/>
                </a:xfrm>
              </p:grpSpPr>
              <p:cxnSp>
                <p:nvCxnSpPr>
                  <p:cNvPr id="72" name="Straight Arrow Connector 71">
                    <a:extLst>
                      <a:ext uri="{FF2B5EF4-FFF2-40B4-BE49-F238E27FC236}">
                        <a16:creationId xmlns:a16="http://schemas.microsoft.com/office/drawing/2014/main" id="{965C7188-0231-414A-BEB6-F4829EB4C244}"/>
                      </a:ext>
                    </a:extLst>
                  </p:cNvPr>
                  <p:cNvCxnSpPr/>
                  <p:nvPr/>
                </p:nvCxnSpPr>
                <p:spPr>
                  <a:xfrm>
                    <a:off x="1476375" y="520065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Straight Connector 72">
                    <a:extLst>
                      <a:ext uri="{FF2B5EF4-FFF2-40B4-BE49-F238E27FC236}">
                        <a16:creationId xmlns:a16="http://schemas.microsoft.com/office/drawing/2014/main" id="{5A3CB56F-2107-47DD-A66B-B65F706603D3}"/>
                      </a:ext>
                    </a:extLst>
                  </p:cNvPr>
                  <p:cNvCxnSpPr/>
                  <p:nvPr/>
                </p:nvCxnSpPr>
                <p:spPr>
                  <a:xfrm>
                    <a:off x="866775" y="5648325"/>
                    <a:ext cx="1162050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Straight Arrow Connector 73">
                    <a:extLst>
                      <a:ext uri="{FF2B5EF4-FFF2-40B4-BE49-F238E27FC236}">
                        <a16:creationId xmlns:a16="http://schemas.microsoft.com/office/drawing/2014/main" id="{9A087939-D745-4CCD-89E4-E07483BAA539}"/>
                      </a:ext>
                    </a:extLst>
                  </p:cNvPr>
                  <p:cNvCxnSpPr/>
                  <p:nvPr/>
                </p:nvCxnSpPr>
                <p:spPr>
                  <a:xfrm>
                    <a:off x="857250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5" name="Straight Arrow Connector 74">
                    <a:extLst>
                      <a:ext uri="{FF2B5EF4-FFF2-40B4-BE49-F238E27FC236}">
                        <a16:creationId xmlns:a16="http://schemas.microsoft.com/office/drawing/2014/main" id="{9A15D329-4A9D-44C9-9C80-073389126D2D}"/>
                      </a:ext>
                    </a:extLst>
                  </p:cNvPr>
                  <p:cNvCxnSpPr/>
                  <p:nvPr/>
                </p:nvCxnSpPr>
                <p:spPr>
                  <a:xfrm>
                    <a:off x="2047875" y="5638800"/>
                    <a:ext cx="0" cy="447675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  <p:sp>
              <p:nvSpPr>
                <p:cNvPr id="70" name="TextBox 69">
                  <a:extLst>
                    <a:ext uri="{FF2B5EF4-FFF2-40B4-BE49-F238E27FC236}">
                      <a16:creationId xmlns:a16="http://schemas.microsoft.com/office/drawing/2014/main" id="{9C99D913-72B4-450E-A9CE-0648A2596D44}"/>
                    </a:ext>
                  </a:extLst>
                </p:cNvPr>
                <p:cNvSpPr txBox="1"/>
                <p:nvPr/>
              </p:nvSpPr>
              <p:spPr>
                <a:xfrm>
                  <a:off x="3471862" y="5505451"/>
                  <a:ext cx="676275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2</a:t>
                  </a:r>
                </a:p>
              </p:txBody>
            </p: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A5A77BFD-6926-4647-BDF5-10CEADE41488}"/>
                    </a:ext>
                  </a:extLst>
                </p:cNvPr>
                <p:cNvSpPr txBox="1"/>
                <p:nvPr/>
              </p:nvSpPr>
              <p:spPr>
                <a:xfrm>
                  <a:off x="2290762" y="5475597"/>
                  <a:ext cx="676275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A9F27D7B-4E9C-4B16-8D6D-B5C7CF1B4E50}"/>
                </a:ext>
              </a:extLst>
            </p:cNvPr>
            <p:cNvGrpSpPr/>
            <p:nvPr/>
          </p:nvGrpSpPr>
          <p:grpSpPr>
            <a:xfrm>
              <a:off x="1018003" y="4108763"/>
              <a:ext cx="1022938" cy="728284"/>
              <a:chOff x="2290762" y="4981576"/>
              <a:chExt cx="1857375" cy="893207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26E41686-D491-416B-AA6F-3BD1BF3F7D48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61" name="Straight Arrow Connector 60">
                  <a:extLst>
                    <a:ext uri="{FF2B5EF4-FFF2-40B4-BE49-F238E27FC236}">
                      <a16:creationId xmlns:a16="http://schemas.microsoft.com/office/drawing/2014/main" id="{1042D13B-1EB4-4DDE-B1B1-5F021B147112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Connector 61">
                  <a:extLst>
                    <a:ext uri="{FF2B5EF4-FFF2-40B4-BE49-F238E27FC236}">
                      <a16:creationId xmlns:a16="http://schemas.microsoft.com/office/drawing/2014/main" id="{000BFEC9-4D0A-4D8B-892B-17224FD8E0AC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927F90B8-E8C7-494F-B77D-C62DF7C7B353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7E830AC-9520-462D-A32B-B940F2CA75BE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9" name="TextBox 58">
                <a:extLst>
                  <a:ext uri="{FF2B5EF4-FFF2-40B4-BE49-F238E27FC236}">
                    <a16:creationId xmlns:a16="http://schemas.microsoft.com/office/drawing/2014/main" id="{72D27396-7705-4EF3-A788-5396B0100008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+</a:t>
                </a:r>
              </a:p>
            </p:txBody>
          </p:sp>
          <p:sp>
            <p:nvSpPr>
              <p:cNvPr id="60" name="TextBox 59">
                <a:extLst>
                  <a:ext uri="{FF2B5EF4-FFF2-40B4-BE49-F238E27FC236}">
                    <a16:creationId xmlns:a16="http://schemas.microsoft.com/office/drawing/2014/main" id="{F4951801-4703-48D9-BCCD-BC41197449B7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 err="1"/>
                  <a:t>i</a:t>
                </a:r>
                <a:endParaRPr lang="en-US" dirty="0"/>
              </a:p>
            </p:txBody>
          </p:sp>
        </p:grpSp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F8866F97-BF46-4E65-B163-3AA396F5E0CC}"/>
                </a:ext>
              </a:extLst>
            </p:cNvPr>
            <p:cNvGrpSpPr/>
            <p:nvPr/>
          </p:nvGrpSpPr>
          <p:grpSpPr>
            <a:xfrm>
              <a:off x="3625465" y="4146498"/>
              <a:ext cx="1259842" cy="728284"/>
              <a:chOff x="2290762" y="4981576"/>
              <a:chExt cx="1857375" cy="893207"/>
            </a:xfrm>
          </p:grpSpPr>
          <p:grpSp>
            <p:nvGrpSpPr>
              <p:cNvPr id="51" name="Group 50">
                <a:extLst>
                  <a:ext uri="{FF2B5EF4-FFF2-40B4-BE49-F238E27FC236}">
                    <a16:creationId xmlns:a16="http://schemas.microsoft.com/office/drawing/2014/main" id="{872B58F5-F40E-482A-8AFF-F0A734E7843D}"/>
                  </a:ext>
                </a:extLst>
              </p:cNvPr>
              <p:cNvGrpSpPr/>
              <p:nvPr/>
            </p:nvGrpSpPr>
            <p:grpSpPr>
              <a:xfrm>
                <a:off x="2609850" y="4981576"/>
                <a:ext cx="1190625" cy="497442"/>
                <a:chOff x="857250" y="5200650"/>
                <a:chExt cx="1190625" cy="885825"/>
              </a:xfrm>
            </p:grpSpPr>
            <p:cxnSp>
              <p:nvCxnSpPr>
                <p:cNvPr id="54" name="Straight Arrow Connector 53">
                  <a:extLst>
                    <a:ext uri="{FF2B5EF4-FFF2-40B4-BE49-F238E27FC236}">
                      <a16:creationId xmlns:a16="http://schemas.microsoft.com/office/drawing/2014/main" id="{051C0792-21E4-402F-BE9D-BB3D1A7DA9B9}"/>
                    </a:ext>
                  </a:extLst>
                </p:cNvPr>
                <p:cNvCxnSpPr/>
                <p:nvPr/>
              </p:nvCxnSpPr>
              <p:spPr>
                <a:xfrm>
                  <a:off x="1476375" y="520065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" name="Straight Connector 54">
                  <a:extLst>
                    <a:ext uri="{FF2B5EF4-FFF2-40B4-BE49-F238E27FC236}">
                      <a16:creationId xmlns:a16="http://schemas.microsoft.com/office/drawing/2014/main" id="{6C4E20EF-56C4-4879-99D0-AEAD7D41EB43}"/>
                    </a:ext>
                  </a:extLst>
                </p:cNvPr>
                <p:cNvCxnSpPr/>
                <p:nvPr/>
              </p:nvCxnSpPr>
              <p:spPr>
                <a:xfrm>
                  <a:off x="866775" y="5648325"/>
                  <a:ext cx="1162050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6" name="Straight Arrow Connector 55">
                  <a:extLst>
                    <a:ext uri="{FF2B5EF4-FFF2-40B4-BE49-F238E27FC236}">
                      <a16:creationId xmlns:a16="http://schemas.microsoft.com/office/drawing/2014/main" id="{981B2FBB-BA92-4CE7-8E85-6F547204A34A}"/>
                    </a:ext>
                  </a:extLst>
                </p:cNvPr>
                <p:cNvCxnSpPr/>
                <p:nvPr/>
              </p:nvCxnSpPr>
              <p:spPr>
                <a:xfrm>
                  <a:off x="857250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Straight Arrow Connector 56">
                  <a:extLst>
                    <a:ext uri="{FF2B5EF4-FFF2-40B4-BE49-F238E27FC236}">
                      <a16:creationId xmlns:a16="http://schemas.microsoft.com/office/drawing/2014/main" id="{DFE68370-B19A-4A9C-B94D-9AFD221B7077}"/>
                    </a:ext>
                  </a:extLst>
                </p:cNvPr>
                <p:cNvCxnSpPr/>
                <p:nvPr/>
              </p:nvCxnSpPr>
              <p:spPr>
                <a:xfrm>
                  <a:off x="2047875" y="5638800"/>
                  <a:ext cx="0" cy="447675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2" name="TextBox 51">
                <a:extLst>
                  <a:ext uri="{FF2B5EF4-FFF2-40B4-BE49-F238E27FC236}">
                    <a16:creationId xmlns:a16="http://schemas.microsoft.com/office/drawing/2014/main" id="{67B88B5F-8479-4254-BC9D-344B918A03D0}"/>
                  </a:ext>
                </a:extLst>
              </p:cNvPr>
              <p:cNvSpPr txBox="1"/>
              <p:nvPr/>
            </p:nvSpPr>
            <p:spPr>
              <a:xfrm>
                <a:off x="3471862" y="5505451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2</a:t>
                </a:r>
              </a:p>
            </p:txBody>
          </p:sp>
          <p:sp>
            <p:nvSpPr>
              <p:cNvPr id="53" name="TextBox 52">
                <a:extLst>
                  <a:ext uri="{FF2B5EF4-FFF2-40B4-BE49-F238E27FC236}">
                    <a16:creationId xmlns:a16="http://schemas.microsoft.com/office/drawing/2014/main" id="{19AFECB1-8338-4AA1-A0BB-8245AC90695E}"/>
                  </a:ext>
                </a:extLst>
              </p:cNvPr>
              <p:cNvSpPr txBox="1"/>
              <p:nvPr/>
            </p:nvSpPr>
            <p:spPr>
              <a:xfrm>
                <a:off x="2290762" y="5475597"/>
                <a:ext cx="676275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*</a:t>
                </a:r>
              </a:p>
            </p:txBody>
          </p:sp>
        </p:grpSp>
      </p:grpSp>
      <p:sp>
        <p:nvSpPr>
          <p:cNvPr id="134" name="TextBox 133">
            <a:extLst>
              <a:ext uri="{FF2B5EF4-FFF2-40B4-BE49-F238E27FC236}">
                <a16:creationId xmlns:a16="http://schemas.microsoft.com/office/drawing/2014/main" id="{04F18DDD-FA37-4D1E-918E-806A1E839183}"/>
              </a:ext>
            </a:extLst>
          </p:cNvPr>
          <p:cNvSpPr txBox="1"/>
          <p:nvPr/>
        </p:nvSpPr>
        <p:spPr>
          <a:xfrm>
            <a:off x="3754655" y="6347487"/>
            <a:ext cx="3845493" cy="416524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sz="1800" dirty="0">
                <a:ln w="0"/>
                <a:solidFill>
                  <a:schemeClr val="accent1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2. Abstract syntax tree (AST)</a:t>
            </a:r>
          </a:p>
        </p:txBody>
      </p:sp>
      <p:sp>
        <p:nvSpPr>
          <p:cNvPr id="135" name="Date Placeholder 134">
            <a:extLst>
              <a:ext uri="{FF2B5EF4-FFF2-40B4-BE49-F238E27FC236}">
                <a16:creationId xmlns:a16="http://schemas.microsoft.com/office/drawing/2014/main" id="{FE81E463-5DFE-416D-8B9A-06896C83DA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A9B7CE9-1756-4037-9B0E-CFD9D7BBDE3C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6" name="Footer Placeholder 135">
            <a:extLst>
              <a:ext uri="{FF2B5EF4-FFF2-40B4-BE49-F238E27FC236}">
                <a16:creationId xmlns:a16="http://schemas.microsoft.com/office/drawing/2014/main" id="{902EF143-876D-4DA7-9A9E-46696276F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7" name="Slide Number Placeholder 136">
            <a:extLst>
              <a:ext uri="{FF2B5EF4-FFF2-40B4-BE49-F238E27FC236}">
                <a16:creationId xmlns:a16="http://schemas.microsoft.com/office/drawing/2014/main" id="{4353C770-8B9B-4E9B-BB43-391E8E78F3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64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32741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" grpId="0"/>
      <p:bldP spid="134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F491B080-90DA-4539-9438-B0EAB1BBC99C}"/>
              </a:ext>
            </a:extLst>
          </p:cNvPr>
          <p:cNvSpPr txBox="1"/>
          <p:nvPr/>
        </p:nvSpPr>
        <p:spPr>
          <a:xfrm>
            <a:off x="1061567" y="1295463"/>
            <a:ext cx="5050035" cy="44535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for: </a:t>
            </a:r>
          </a:p>
          <a:p>
            <a:pPr>
              <a:lnSpc>
                <a:spcPct val="130000"/>
              </a:lnSpc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  If (a*c &gt; b) {a ++; b = f(a+ b);} </a:t>
            </a:r>
          </a:p>
          <a:p>
            <a:pPr marL="342900" indent="-342900">
              <a:lnSpc>
                <a:spcPct val="130000"/>
              </a:lnSpc>
              <a:buFont typeface="Arial" panose="020B0604020202020204" pitchFamily="34" charset="0"/>
              <a:buChar char="•"/>
            </a:pPr>
            <a:r>
              <a:rPr lang="en-US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The three address code is:</a:t>
            </a:r>
            <a:endParaRPr lang="fr-FR" sz="2000" dirty="0">
              <a:ln w="0"/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T1 := a*c;    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if  !(T1 &gt; b)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goto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L1; 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a := a +1;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T1 := </a:t>
            </a:r>
            <a:r>
              <a:rPr lang="fr-FR" sz="2000" dirty="0" err="1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a+b</a:t>
            </a: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;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push T1;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call f, 1;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              pop b </a:t>
            </a:r>
          </a:p>
          <a:p>
            <a:pPr>
              <a:lnSpc>
                <a:spcPct val="130000"/>
              </a:lnSpc>
            </a:pPr>
            <a:r>
              <a:rPr lang="fr-FR" sz="2000" dirty="0">
                <a:ln w="0"/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rPr>
              <a:t>L1.         …  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7A64A57B-7991-46FA-AD88-952ABF652C96}"/>
              </a:ext>
            </a:extLst>
          </p:cNvPr>
          <p:cNvSpPr txBox="1">
            <a:spLocks/>
          </p:cNvSpPr>
          <p:nvPr/>
        </p:nvSpPr>
        <p:spPr>
          <a:xfrm>
            <a:off x="1146360" y="623047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Example : 6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B14B8C-3F1F-4763-9E6B-832A314DEF45}"/>
              </a:ext>
            </a:extLst>
          </p:cNvPr>
          <p:cNvSpPr txBox="1"/>
          <p:nvPr/>
        </p:nvSpPr>
        <p:spPr>
          <a:xfrm>
            <a:off x="3254061" y="4933446"/>
            <a:ext cx="3953484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 err="1"/>
              <a:t>stmt</a:t>
            </a:r>
            <a:r>
              <a:rPr lang="en-US" sz="2000" dirty="0"/>
              <a:t> : </a:t>
            </a:r>
            <a:r>
              <a:rPr lang="en-US" sz="2000" dirty="0" err="1"/>
              <a:t>ifStmt</a:t>
            </a:r>
            <a:r>
              <a:rPr lang="en-US" sz="2000" dirty="0"/>
              <a:t> | </a:t>
            </a:r>
            <a:r>
              <a:rPr lang="en-US" sz="2000" dirty="0" err="1"/>
              <a:t>assst</a:t>
            </a:r>
            <a:r>
              <a:rPr lang="en-US" sz="2000" dirty="0"/>
              <a:t> | </a:t>
            </a:r>
            <a:r>
              <a:rPr lang="en-US" sz="2000" dirty="0" err="1"/>
              <a:t>callst</a:t>
            </a:r>
            <a:r>
              <a:rPr lang="en-US" sz="2000" dirty="0"/>
              <a:t>;</a:t>
            </a:r>
          </a:p>
          <a:p>
            <a:r>
              <a:rPr lang="en-US" sz="2000" dirty="0" err="1"/>
              <a:t>ifStmt</a:t>
            </a:r>
            <a:r>
              <a:rPr lang="en-US" sz="2000" dirty="0"/>
              <a:t> : 'if’ </a:t>
            </a:r>
            <a:r>
              <a:rPr lang="en-US" sz="2000" dirty="0" err="1"/>
              <a:t>cond</a:t>
            </a:r>
            <a:r>
              <a:rPr lang="en-US" sz="2000" dirty="0"/>
              <a:t> </a:t>
            </a:r>
            <a:r>
              <a:rPr lang="en-US" sz="2000" dirty="0" err="1"/>
              <a:t>stmt</a:t>
            </a:r>
            <a:r>
              <a:rPr lang="en-US" sz="2000" dirty="0"/>
              <a:t> ('else' </a:t>
            </a:r>
            <a:r>
              <a:rPr lang="en-US" sz="2000" dirty="0" err="1"/>
              <a:t>stmt</a:t>
            </a:r>
            <a:r>
              <a:rPr lang="en-US" sz="2000" dirty="0"/>
              <a:t>)?;</a:t>
            </a:r>
          </a:p>
          <a:p>
            <a:r>
              <a:rPr lang="en-US" sz="2000" dirty="0" err="1"/>
              <a:t>cond</a:t>
            </a:r>
            <a:r>
              <a:rPr lang="en-US" sz="2000" dirty="0"/>
              <a:t> : e ‘&gt;’ e ;</a:t>
            </a:r>
          </a:p>
          <a:p>
            <a:r>
              <a:rPr lang="en-US" sz="2000" dirty="0" err="1"/>
              <a:t>Callst</a:t>
            </a:r>
            <a:r>
              <a:rPr lang="en-US" sz="2000" dirty="0"/>
              <a:t> : ID ‘(‘ </a:t>
            </a:r>
            <a:r>
              <a:rPr lang="en-US" sz="2000" dirty="0" err="1"/>
              <a:t>parsams</a:t>
            </a:r>
            <a:r>
              <a:rPr lang="en-US" sz="2000" dirty="0"/>
              <a:t>? ‘)’ ;</a:t>
            </a:r>
          </a:p>
          <a:p>
            <a:r>
              <a:rPr lang="en-US" sz="2000" dirty="0"/>
              <a:t>params :  e (, e)* ;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940CAA64-58CC-47BA-BE12-FF698C062FAE}"/>
              </a:ext>
            </a:extLst>
          </p:cNvPr>
          <p:cNvGrpSpPr/>
          <p:nvPr/>
        </p:nvGrpSpPr>
        <p:grpSpPr>
          <a:xfrm>
            <a:off x="5648325" y="1878627"/>
            <a:ext cx="4911396" cy="4585415"/>
            <a:chOff x="5648325" y="1878627"/>
            <a:chExt cx="4911396" cy="4585415"/>
          </a:xfrm>
        </p:grpSpPr>
        <p:sp>
          <p:nvSpPr>
            <p:cNvPr id="77" name="TextBox 76">
              <a:extLst>
                <a:ext uri="{FF2B5EF4-FFF2-40B4-BE49-F238E27FC236}">
                  <a16:creationId xmlns:a16="http://schemas.microsoft.com/office/drawing/2014/main" id="{49403D0B-47DE-45BB-B1CE-6625EC4155E8}"/>
                </a:ext>
              </a:extLst>
            </p:cNvPr>
            <p:cNvSpPr txBox="1"/>
            <p:nvPr/>
          </p:nvSpPr>
          <p:spPr>
            <a:xfrm>
              <a:off x="6932296" y="6094710"/>
              <a:ext cx="281082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Abstract syntax tree(AST)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8B0B635B-BE99-49EB-B9C6-2A09819DE97D}"/>
                </a:ext>
              </a:extLst>
            </p:cNvPr>
            <p:cNvGrpSpPr/>
            <p:nvPr/>
          </p:nvGrpSpPr>
          <p:grpSpPr>
            <a:xfrm>
              <a:off x="5648325" y="1878627"/>
              <a:ext cx="4911396" cy="4294213"/>
              <a:chOff x="6267450" y="1573827"/>
              <a:chExt cx="4911396" cy="4294213"/>
            </a:xfrm>
          </p:grpSpPr>
          <p:sp>
            <p:nvSpPr>
              <p:cNvPr id="25" name="TextBox 24">
                <a:extLst>
                  <a:ext uri="{FF2B5EF4-FFF2-40B4-BE49-F238E27FC236}">
                    <a16:creationId xmlns:a16="http://schemas.microsoft.com/office/drawing/2014/main" id="{F02206D8-DBD7-42E4-AC0B-7AC19DFF2FE8}"/>
                  </a:ext>
                </a:extLst>
              </p:cNvPr>
              <p:cNvSpPr txBox="1"/>
              <p:nvPr/>
            </p:nvSpPr>
            <p:spPr>
              <a:xfrm>
                <a:off x="8681773" y="1573827"/>
                <a:ext cx="643847" cy="369332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dirty="0"/>
                  <a:t>if</a:t>
                </a:r>
              </a:p>
            </p:txBody>
          </p:sp>
          <p:cxnSp>
            <p:nvCxnSpPr>
              <p:cNvPr id="46" name="Straight Arrow Connector 45">
                <a:extLst>
                  <a:ext uri="{FF2B5EF4-FFF2-40B4-BE49-F238E27FC236}">
                    <a16:creationId xmlns:a16="http://schemas.microsoft.com/office/drawing/2014/main" id="{3EAFD342-E718-49F9-B57C-D6D69C524A1B}"/>
                  </a:ext>
                </a:extLst>
              </p:cNvPr>
              <p:cNvCxnSpPr/>
              <p:nvPr/>
            </p:nvCxnSpPr>
            <p:spPr>
              <a:xfrm>
                <a:off x="9015037" y="1946585"/>
                <a:ext cx="0" cy="204977"/>
              </a:xfrm>
              <a:prstGeom prst="straightConnector1">
                <a:avLst/>
              </a:prstGeom>
              <a:ln>
                <a:headEnd type="none" w="med" len="med"/>
                <a:tailEnd type="none" w="med" len="med"/>
              </a:ln>
            </p:spPr>
            <p:style>
              <a:lnRef idx="2">
                <a:schemeClr val="accent5"/>
              </a:lnRef>
              <a:fillRef idx="0">
                <a:schemeClr val="accent5"/>
              </a:fillRef>
              <a:effectRef idx="1">
                <a:schemeClr val="accent5"/>
              </a:effectRef>
              <a:fontRef idx="minor">
                <a:schemeClr val="tx1"/>
              </a:fontRef>
            </p:style>
          </p:cxnSp>
          <p:cxnSp>
            <p:nvCxnSpPr>
              <p:cNvPr id="47" name="Straight Connector 46">
                <a:extLst>
                  <a:ext uri="{FF2B5EF4-FFF2-40B4-BE49-F238E27FC236}">
                    <a16:creationId xmlns:a16="http://schemas.microsoft.com/office/drawing/2014/main" id="{6968B119-3CE0-4DB6-B10A-52E6F331A32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7301993" y="2137676"/>
                <a:ext cx="2818993" cy="13886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Straight Arrow Connector 47">
                <a:extLst>
                  <a:ext uri="{FF2B5EF4-FFF2-40B4-BE49-F238E27FC236}">
                    <a16:creationId xmlns:a16="http://schemas.microsoft.com/office/drawing/2014/main" id="{19496906-F24E-44EC-A023-F0FE40AF8F01}"/>
                  </a:ext>
                </a:extLst>
              </p:cNvPr>
              <p:cNvCxnSpPr/>
              <p:nvPr/>
            </p:nvCxnSpPr>
            <p:spPr>
              <a:xfrm>
                <a:off x="7293759" y="21472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C4CDBEEA-FB13-4AA8-ABB6-B04D0E153019}"/>
                  </a:ext>
                </a:extLst>
              </p:cNvPr>
              <p:cNvSpPr txBox="1"/>
              <p:nvPr/>
            </p:nvSpPr>
            <p:spPr>
              <a:xfrm>
                <a:off x="7001632" y="2349389"/>
                <a:ext cx="578594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&gt;</a:t>
                </a:r>
              </a:p>
            </p:txBody>
          </p:sp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A8D0D1DB-92BF-4888-B2E5-AB2CA166D47E}"/>
                  </a:ext>
                </a:extLst>
              </p:cNvPr>
              <p:cNvGrpSpPr/>
              <p:nvPr/>
            </p:nvGrpSpPr>
            <p:grpSpPr>
              <a:xfrm>
                <a:off x="6667500" y="2732163"/>
                <a:ext cx="1216319" cy="835105"/>
                <a:chOff x="6805360" y="3583794"/>
                <a:chExt cx="1810790" cy="767902"/>
              </a:xfrm>
            </p:grpSpPr>
            <p:cxnSp>
              <p:nvCxnSpPr>
                <p:cNvPr id="67" name="Straight Arrow Connector 66">
                  <a:extLst>
                    <a:ext uri="{FF2B5EF4-FFF2-40B4-BE49-F238E27FC236}">
                      <a16:creationId xmlns:a16="http://schemas.microsoft.com/office/drawing/2014/main" id="{C8E0EA0A-5507-4EF8-B19E-5B86E152C567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8" name="Straight Connector 67">
                  <a:extLst>
                    <a:ext uri="{FF2B5EF4-FFF2-40B4-BE49-F238E27FC236}">
                      <a16:creationId xmlns:a16="http://schemas.microsoft.com/office/drawing/2014/main" id="{060AC01D-B326-4E78-AA0F-409E70DD3415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9" name="Straight Arrow Connector 68">
                  <a:extLst>
                    <a:ext uri="{FF2B5EF4-FFF2-40B4-BE49-F238E27FC236}">
                      <a16:creationId xmlns:a16="http://schemas.microsoft.com/office/drawing/2014/main" id="{624CC885-8F2A-4EA5-858D-F81C7A272D58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0" name="Straight Arrow Connector 69">
                  <a:extLst>
                    <a:ext uri="{FF2B5EF4-FFF2-40B4-BE49-F238E27FC236}">
                      <a16:creationId xmlns:a16="http://schemas.microsoft.com/office/drawing/2014/main" id="{42E16E89-B416-4BC0-BB60-D518DF3CCD49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TextBox 70">
                  <a:extLst>
                    <a:ext uri="{FF2B5EF4-FFF2-40B4-BE49-F238E27FC236}">
                      <a16:creationId xmlns:a16="http://schemas.microsoft.com/office/drawing/2014/main" id="{57610BC6-87D9-4384-84CA-04E036A7E145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6933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</a:t>
                  </a:r>
                </a:p>
              </p:txBody>
            </p:sp>
            <p:sp>
              <p:nvSpPr>
                <p:cNvPr id="72" name="TextBox 71">
                  <a:extLst>
                    <a:ext uri="{FF2B5EF4-FFF2-40B4-BE49-F238E27FC236}">
                      <a16:creationId xmlns:a16="http://schemas.microsoft.com/office/drawing/2014/main" id="{A37D52F0-8CE1-41F3-8210-2A9A2DD99C41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*</a:t>
                  </a:r>
                </a:p>
              </p:txBody>
            </p:sp>
          </p:grpSp>
          <p:cxnSp>
            <p:nvCxnSpPr>
              <p:cNvPr id="49" name="Straight Arrow Connector 48">
                <a:extLst>
                  <a:ext uri="{FF2B5EF4-FFF2-40B4-BE49-F238E27FC236}">
                    <a16:creationId xmlns:a16="http://schemas.microsoft.com/office/drawing/2014/main" id="{16DEC486-D6CF-4E6D-A140-997D3E50BA31}"/>
                  </a:ext>
                </a:extLst>
              </p:cNvPr>
              <p:cNvCxnSpPr/>
              <p:nvPr/>
            </p:nvCxnSpPr>
            <p:spPr>
              <a:xfrm>
                <a:off x="9009747" y="2156726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7" name="TextBox 56">
                <a:extLst>
                  <a:ext uri="{FF2B5EF4-FFF2-40B4-BE49-F238E27FC236}">
                    <a16:creationId xmlns:a16="http://schemas.microsoft.com/office/drawing/2014/main" id="{E86BFD47-E31F-4840-AF5D-041CC4C03B36}"/>
                  </a:ext>
                </a:extLst>
              </p:cNvPr>
              <p:cNvSpPr txBox="1"/>
              <p:nvPr/>
            </p:nvSpPr>
            <p:spPr>
              <a:xfrm>
                <a:off x="8559450" y="2330339"/>
                <a:ext cx="1019907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block</a:t>
                </a:r>
              </a:p>
            </p:txBody>
          </p:sp>
          <p:grpSp>
            <p:nvGrpSpPr>
              <p:cNvPr id="80" name="Group 79">
                <a:extLst>
                  <a:ext uri="{FF2B5EF4-FFF2-40B4-BE49-F238E27FC236}">
                    <a16:creationId xmlns:a16="http://schemas.microsoft.com/office/drawing/2014/main" id="{47B4640B-0771-448C-8945-FB373A5179F6}"/>
                  </a:ext>
                </a:extLst>
              </p:cNvPr>
              <p:cNvGrpSpPr/>
              <p:nvPr/>
            </p:nvGrpSpPr>
            <p:grpSpPr>
              <a:xfrm>
                <a:off x="7974046" y="2938730"/>
                <a:ext cx="1582732" cy="2233275"/>
                <a:chOff x="7542966" y="2261501"/>
                <a:chExt cx="1576256" cy="2233275"/>
              </a:xfrm>
            </p:grpSpPr>
            <p:cxnSp>
              <p:nvCxnSpPr>
                <p:cNvPr id="81" name="Straight Arrow Connector 80">
                  <a:extLst>
                    <a:ext uri="{FF2B5EF4-FFF2-40B4-BE49-F238E27FC236}">
                      <a16:creationId xmlns:a16="http://schemas.microsoft.com/office/drawing/2014/main" id="{9970F7E6-646E-4179-ADD4-3CA7725A2FAB}"/>
                    </a:ext>
                  </a:extLst>
                </p:cNvPr>
                <p:cNvCxnSpPr/>
                <p:nvPr/>
              </p:nvCxnSpPr>
              <p:spPr>
                <a:xfrm>
                  <a:off x="8124822" y="2261501"/>
                  <a:ext cx="0" cy="204977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82" name="Group 81">
                  <a:extLst>
                    <a:ext uri="{FF2B5EF4-FFF2-40B4-BE49-F238E27FC236}">
                      <a16:creationId xmlns:a16="http://schemas.microsoft.com/office/drawing/2014/main" id="{0CC68896-1FE0-4C64-8CF8-3E5D8881A491}"/>
                    </a:ext>
                  </a:extLst>
                </p:cNvPr>
                <p:cNvGrpSpPr/>
                <p:nvPr/>
              </p:nvGrpSpPr>
              <p:grpSpPr>
                <a:xfrm>
                  <a:off x="7907880" y="3655066"/>
                  <a:ext cx="1211342" cy="839710"/>
                  <a:chOff x="6805360" y="3583794"/>
                  <a:chExt cx="1810790" cy="772136"/>
                </a:xfrm>
              </p:grpSpPr>
              <p:cxnSp>
                <p:nvCxnSpPr>
                  <p:cNvPr id="91" name="Straight Arrow Connector 90">
                    <a:extLst>
                      <a:ext uri="{FF2B5EF4-FFF2-40B4-BE49-F238E27FC236}">
                        <a16:creationId xmlns:a16="http://schemas.microsoft.com/office/drawing/2014/main" id="{A2B73CC0-F092-4EBC-A0E7-2EBDD613EEC9}"/>
                      </a:ext>
                    </a:extLst>
                  </p:cNvPr>
                  <p:cNvCxnSpPr/>
                  <p:nvPr/>
                </p:nvCxnSpPr>
                <p:spPr>
                  <a:xfrm>
                    <a:off x="7694930" y="3583794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2" name="Straight Connector 91">
                    <a:extLst>
                      <a:ext uri="{FF2B5EF4-FFF2-40B4-BE49-F238E27FC236}">
                        <a16:creationId xmlns:a16="http://schemas.microsoft.com/office/drawing/2014/main" id="{BD5E7984-277A-454A-8C57-8036A060E2E9}"/>
                      </a:ext>
                    </a:extLst>
                  </p:cNvPr>
                  <p:cNvCxnSpPr/>
                  <p:nvPr/>
                </p:nvCxnSpPr>
                <p:spPr>
                  <a:xfrm>
                    <a:off x="7116941" y="3788772"/>
                    <a:ext cx="110179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3" name="Straight Arrow Connector 92">
                    <a:extLst>
                      <a:ext uri="{FF2B5EF4-FFF2-40B4-BE49-F238E27FC236}">
                        <a16:creationId xmlns:a16="http://schemas.microsoft.com/office/drawing/2014/main" id="{3995AD77-70FC-4E82-82D8-6418DD07D81B}"/>
                      </a:ext>
                    </a:extLst>
                  </p:cNvPr>
                  <p:cNvCxnSpPr/>
                  <p:nvPr/>
                </p:nvCxnSpPr>
                <p:spPr>
                  <a:xfrm>
                    <a:off x="823112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4" name="Straight Arrow Connector 93">
                    <a:extLst>
                      <a:ext uri="{FF2B5EF4-FFF2-40B4-BE49-F238E27FC236}">
                        <a16:creationId xmlns:a16="http://schemas.microsoft.com/office/drawing/2014/main" id="{26988D92-C36E-4769-B2C6-5B2C94F98065}"/>
                      </a:ext>
                    </a:extLst>
                  </p:cNvPr>
                  <p:cNvCxnSpPr/>
                  <p:nvPr/>
                </p:nvCxnSpPr>
                <p:spPr>
                  <a:xfrm>
                    <a:off x="710381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5" name="TextBox 94">
                    <a:extLst>
                      <a:ext uri="{FF2B5EF4-FFF2-40B4-BE49-F238E27FC236}">
                        <a16:creationId xmlns:a16="http://schemas.microsoft.com/office/drawing/2014/main" id="{465833D0-22D0-4614-9EC0-0E9C677248DD}"/>
                      </a:ext>
                    </a:extLst>
                  </p:cNvPr>
                  <p:cNvSpPr txBox="1"/>
                  <p:nvPr/>
                </p:nvSpPr>
                <p:spPr>
                  <a:xfrm>
                    <a:off x="7925220" y="3982365"/>
                    <a:ext cx="690930" cy="339611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1</a:t>
                    </a:r>
                  </a:p>
                </p:txBody>
              </p:sp>
              <p:sp>
                <p:nvSpPr>
                  <p:cNvPr id="96" name="TextBox 95">
                    <a:extLst>
                      <a:ext uri="{FF2B5EF4-FFF2-40B4-BE49-F238E27FC236}">
                        <a16:creationId xmlns:a16="http://schemas.microsoft.com/office/drawing/2014/main" id="{1B2B3570-115B-48FC-A814-DE6AD498EC3A}"/>
                      </a:ext>
                    </a:extLst>
                  </p:cNvPr>
                  <p:cNvSpPr txBox="1"/>
                  <p:nvPr/>
                </p:nvSpPr>
                <p:spPr>
                  <a:xfrm>
                    <a:off x="6805360" y="3986598"/>
                    <a:ext cx="641209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</a:t>
                    </a:r>
                  </a:p>
                </p:txBody>
              </p:sp>
            </p:grpSp>
            <p:sp>
              <p:nvSpPr>
                <p:cNvPr id="83" name="TextBox 82">
                  <a:extLst>
                    <a:ext uri="{FF2B5EF4-FFF2-40B4-BE49-F238E27FC236}">
                      <a16:creationId xmlns:a16="http://schemas.microsoft.com/office/drawing/2014/main" id="{4A121107-73A3-4195-A7EF-F67958A43D17}"/>
                    </a:ext>
                  </a:extLst>
                </p:cNvPr>
                <p:cNvSpPr txBox="1"/>
                <p:nvPr/>
              </p:nvSpPr>
              <p:spPr>
                <a:xfrm>
                  <a:off x="7837631" y="2463689"/>
                  <a:ext cx="576227" cy="400110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sz="2000" dirty="0"/>
                    <a:t>:=</a:t>
                  </a:r>
                </a:p>
              </p:txBody>
            </p:sp>
            <p:grpSp>
              <p:nvGrpSpPr>
                <p:cNvPr id="84" name="Group 83">
                  <a:extLst>
                    <a:ext uri="{FF2B5EF4-FFF2-40B4-BE49-F238E27FC236}">
                      <a16:creationId xmlns:a16="http://schemas.microsoft.com/office/drawing/2014/main" id="{65C08FA8-B04E-4684-B02D-803C8F232092}"/>
                    </a:ext>
                  </a:extLst>
                </p:cNvPr>
                <p:cNvGrpSpPr/>
                <p:nvPr/>
              </p:nvGrpSpPr>
              <p:grpSpPr>
                <a:xfrm>
                  <a:off x="7542966" y="2865515"/>
                  <a:ext cx="1211342" cy="839710"/>
                  <a:chOff x="6805360" y="3583794"/>
                  <a:chExt cx="1810790" cy="772136"/>
                </a:xfrm>
              </p:grpSpPr>
              <p:cxnSp>
                <p:nvCxnSpPr>
                  <p:cNvPr id="85" name="Straight Arrow Connector 84">
                    <a:extLst>
                      <a:ext uri="{FF2B5EF4-FFF2-40B4-BE49-F238E27FC236}">
                        <a16:creationId xmlns:a16="http://schemas.microsoft.com/office/drawing/2014/main" id="{9CFDDF7E-0F20-419D-8FFB-A35FB291230E}"/>
                      </a:ext>
                    </a:extLst>
                  </p:cNvPr>
                  <p:cNvCxnSpPr/>
                  <p:nvPr/>
                </p:nvCxnSpPr>
                <p:spPr>
                  <a:xfrm>
                    <a:off x="7694930" y="3583794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6" name="Straight Connector 85">
                    <a:extLst>
                      <a:ext uri="{FF2B5EF4-FFF2-40B4-BE49-F238E27FC236}">
                        <a16:creationId xmlns:a16="http://schemas.microsoft.com/office/drawing/2014/main" id="{AE5DB4E1-A2AA-445B-B1A1-AB401DA4B884}"/>
                      </a:ext>
                    </a:extLst>
                  </p:cNvPr>
                  <p:cNvCxnSpPr/>
                  <p:nvPr/>
                </p:nvCxnSpPr>
                <p:spPr>
                  <a:xfrm>
                    <a:off x="7116941" y="3788772"/>
                    <a:ext cx="110179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7" name="Straight Arrow Connector 86">
                    <a:extLst>
                      <a:ext uri="{FF2B5EF4-FFF2-40B4-BE49-F238E27FC236}">
                        <a16:creationId xmlns:a16="http://schemas.microsoft.com/office/drawing/2014/main" id="{AB7634D1-A2A5-4C8D-9C98-CF3B5604A721}"/>
                      </a:ext>
                    </a:extLst>
                  </p:cNvPr>
                  <p:cNvCxnSpPr/>
                  <p:nvPr/>
                </p:nvCxnSpPr>
                <p:spPr>
                  <a:xfrm>
                    <a:off x="823112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8" name="Straight Arrow Connector 87">
                    <a:extLst>
                      <a:ext uri="{FF2B5EF4-FFF2-40B4-BE49-F238E27FC236}">
                        <a16:creationId xmlns:a16="http://schemas.microsoft.com/office/drawing/2014/main" id="{6F7A3922-771B-41E2-B22A-E1922485220C}"/>
                      </a:ext>
                    </a:extLst>
                  </p:cNvPr>
                  <p:cNvCxnSpPr/>
                  <p:nvPr/>
                </p:nvCxnSpPr>
                <p:spPr>
                  <a:xfrm>
                    <a:off x="710381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9" name="TextBox 88">
                    <a:extLst>
                      <a:ext uri="{FF2B5EF4-FFF2-40B4-BE49-F238E27FC236}">
                        <a16:creationId xmlns:a16="http://schemas.microsoft.com/office/drawing/2014/main" id="{AD930D9D-CFD3-4226-95B3-63017B62E1DB}"/>
                      </a:ext>
                    </a:extLst>
                  </p:cNvPr>
                  <p:cNvSpPr txBox="1"/>
                  <p:nvPr/>
                </p:nvSpPr>
                <p:spPr>
                  <a:xfrm>
                    <a:off x="7925220" y="3982365"/>
                    <a:ext cx="690930" cy="339611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fa-IR" dirty="0"/>
                      <a:t>+</a:t>
                    </a:r>
                    <a:endParaRPr lang="en-US" dirty="0"/>
                  </a:p>
                </p:txBody>
              </p:sp>
              <p:sp>
                <p:nvSpPr>
                  <p:cNvPr id="90" name="TextBox 89">
                    <a:extLst>
                      <a:ext uri="{FF2B5EF4-FFF2-40B4-BE49-F238E27FC236}">
                        <a16:creationId xmlns:a16="http://schemas.microsoft.com/office/drawing/2014/main" id="{9DE381F6-D2BE-4422-BD90-EFE0DADF7DFC}"/>
                      </a:ext>
                    </a:extLst>
                  </p:cNvPr>
                  <p:cNvSpPr txBox="1"/>
                  <p:nvPr/>
                </p:nvSpPr>
                <p:spPr>
                  <a:xfrm>
                    <a:off x="6805360" y="3986598"/>
                    <a:ext cx="641209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</a:t>
                    </a:r>
                  </a:p>
                </p:txBody>
              </p:sp>
            </p:grpSp>
          </p:grpSp>
          <p:grpSp>
            <p:nvGrpSpPr>
              <p:cNvPr id="59" name="Group 58">
                <a:extLst>
                  <a:ext uri="{FF2B5EF4-FFF2-40B4-BE49-F238E27FC236}">
                    <a16:creationId xmlns:a16="http://schemas.microsoft.com/office/drawing/2014/main" id="{BE097893-D6B0-4644-A4B0-1A4F043117E9}"/>
                  </a:ext>
                </a:extLst>
              </p:cNvPr>
              <p:cNvGrpSpPr/>
              <p:nvPr/>
            </p:nvGrpSpPr>
            <p:grpSpPr>
              <a:xfrm>
                <a:off x="6267450" y="3598940"/>
                <a:ext cx="1216319" cy="807388"/>
                <a:chOff x="6805360" y="3583794"/>
                <a:chExt cx="1810790" cy="742415"/>
              </a:xfrm>
            </p:grpSpPr>
            <p:cxnSp>
              <p:nvCxnSpPr>
                <p:cNvPr id="60" name="Straight Arrow Connector 59">
                  <a:extLst>
                    <a:ext uri="{FF2B5EF4-FFF2-40B4-BE49-F238E27FC236}">
                      <a16:creationId xmlns:a16="http://schemas.microsoft.com/office/drawing/2014/main" id="{0CEF7914-B49F-4102-B9DD-77E3222039BE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Straight Connector 60">
                  <a:extLst>
                    <a:ext uri="{FF2B5EF4-FFF2-40B4-BE49-F238E27FC236}">
                      <a16:creationId xmlns:a16="http://schemas.microsoft.com/office/drawing/2014/main" id="{CAB751A2-F99E-4615-B96C-8D47EC7D3A99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2" name="Straight Arrow Connector 61">
                  <a:extLst>
                    <a:ext uri="{FF2B5EF4-FFF2-40B4-BE49-F238E27FC236}">
                      <a16:creationId xmlns:a16="http://schemas.microsoft.com/office/drawing/2014/main" id="{A9245A56-AA6D-4712-8B09-892A3250825D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261959BE-B84B-49DD-AD2C-6D35BF1A4618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4" name="TextBox 63">
                  <a:extLst>
                    <a:ext uri="{FF2B5EF4-FFF2-40B4-BE49-F238E27FC236}">
                      <a16:creationId xmlns:a16="http://schemas.microsoft.com/office/drawing/2014/main" id="{8EBF1C41-B235-47B9-A9CB-B23F4F948BFA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c</a:t>
                  </a: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550E0EB9-8148-4449-9415-73E3426C74FB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a</a:t>
                  </a:r>
                </a:p>
              </p:txBody>
            </p:sp>
          </p:grpSp>
          <p:cxnSp>
            <p:nvCxnSpPr>
              <p:cNvPr id="98" name="Straight Arrow Connector 97">
                <a:extLst>
                  <a:ext uri="{FF2B5EF4-FFF2-40B4-BE49-F238E27FC236}">
                    <a16:creationId xmlns:a16="http://schemas.microsoft.com/office/drawing/2014/main" id="{1520011C-E881-4BE8-B303-4770FA078782}"/>
                  </a:ext>
                </a:extLst>
              </p:cNvPr>
              <p:cNvCxnSpPr/>
              <p:nvPr/>
            </p:nvCxnSpPr>
            <p:spPr>
              <a:xfrm>
                <a:off x="10196593" y="2900630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8" name="Straight Arrow Connector 107">
                <a:extLst>
                  <a:ext uri="{FF2B5EF4-FFF2-40B4-BE49-F238E27FC236}">
                    <a16:creationId xmlns:a16="http://schemas.microsoft.com/office/drawing/2014/main" id="{7F417D92-77AF-4840-861D-E3169DE73DFF}"/>
                  </a:ext>
                </a:extLst>
              </p:cNvPr>
              <p:cNvCxnSpPr/>
              <p:nvPr/>
            </p:nvCxnSpPr>
            <p:spPr>
              <a:xfrm>
                <a:off x="10576289" y="4294195"/>
                <a:ext cx="0" cy="22291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7" name="Group 6">
                <a:extLst>
                  <a:ext uri="{FF2B5EF4-FFF2-40B4-BE49-F238E27FC236}">
                    <a16:creationId xmlns:a16="http://schemas.microsoft.com/office/drawing/2014/main" id="{512A2E70-44E7-4303-99A1-8FF5AB057A2C}"/>
                  </a:ext>
                </a:extLst>
              </p:cNvPr>
              <p:cNvGrpSpPr/>
              <p:nvPr/>
            </p:nvGrpSpPr>
            <p:grpSpPr>
              <a:xfrm>
                <a:off x="9962527" y="4532226"/>
                <a:ext cx="1216319" cy="1335814"/>
                <a:chOff x="8886202" y="5208501"/>
                <a:chExt cx="1216319" cy="1335814"/>
              </a:xfrm>
            </p:grpSpPr>
            <p:grpSp>
              <p:nvGrpSpPr>
                <p:cNvPr id="50" name="Group 49">
                  <a:extLst>
                    <a:ext uri="{FF2B5EF4-FFF2-40B4-BE49-F238E27FC236}">
                      <a16:creationId xmlns:a16="http://schemas.microsoft.com/office/drawing/2014/main" id="{41BA6AC7-2BB5-4742-AEB6-6B56972B3A8F}"/>
                    </a:ext>
                  </a:extLst>
                </p:cNvPr>
                <p:cNvGrpSpPr/>
                <p:nvPr/>
              </p:nvGrpSpPr>
              <p:grpSpPr>
                <a:xfrm>
                  <a:off x="8886202" y="5704605"/>
                  <a:ext cx="1216319" cy="839710"/>
                  <a:chOff x="6805360" y="3583794"/>
                  <a:chExt cx="1810790" cy="772136"/>
                </a:xfrm>
              </p:grpSpPr>
              <p:cxnSp>
                <p:nvCxnSpPr>
                  <p:cNvPr id="51" name="Straight Arrow Connector 50">
                    <a:extLst>
                      <a:ext uri="{FF2B5EF4-FFF2-40B4-BE49-F238E27FC236}">
                        <a16:creationId xmlns:a16="http://schemas.microsoft.com/office/drawing/2014/main" id="{1F83587F-EA3A-4817-A5FA-D4F0242C7987}"/>
                      </a:ext>
                    </a:extLst>
                  </p:cNvPr>
                  <p:cNvCxnSpPr/>
                  <p:nvPr/>
                </p:nvCxnSpPr>
                <p:spPr>
                  <a:xfrm>
                    <a:off x="7694930" y="3583794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2" name="Straight Connector 51">
                    <a:extLst>
                      <a:ext uri="{FF2B5EF4-FFF2-40B4-BE49-F238E27FC236}">
                        <a16:creationId xmlns:a16="http://schemas.microsoft.com/office/drawing/2014/main" id="{F77FE4CD-740A-4958-8421-3443771438A6}"/>
                      </a:ext>
                    </a:extLst>
                  </p:cNvPr>
                  <p:cNvCxnSpPr/>
                  <p:nvPr/>
                </p:nvCxnSpPr>
                <p:spPr>
                  <a:xfrm>
                    <a:off x="7116941" y="3788772"/>
                    <a:ext cx="1101798" cy="0"/>
                  </a:xfrm>
                  <a:prstGeom prst="line">
                    <a:avLst/>
                  </a:prstGeom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3" name="Straight Arrow Connector 52">
                    <a:extLst>
                      <a:ext uri="{FF2B5EF4-FFF2-40B4-BE49-F238E27FC236}">
                        <a16:creationId xmlns:a16="http://schemas.microsoft.com/office/drawing/2014/main" id="{35EFE046-0EFA-4683-9237-5EBE235959C4}"/>
                      </a:ext>
                    </a:extLst>
                  </p:cNvPr>
                  <p:cNvCxnSpPr/>
                  <p:nvPr/>
                </p:nvCxnSpPr>
                <p:spPr>
                  <a:xfrm>
                    <a:off x="823112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" name="Straight Arrow Connector 53">
                    <a:extLst>
                      <a:ext uri="{FF2B5EF4-FFF2-40B4-BE49-F238E27FC236}">
                        <a16:creationId xmlns:a16="http://schemas.microsoft.com/office/drawing/2014/main" id="{023E2A35-2741-4C32-90EE-F5ED908768CE}"/>
                      </a:ext>
                    </a:extLst>
                  </p:cNvPr>
                  <p:cNvCxnSpPr/>
                  <p:nvPr/>
                </p:nvCxnSpPr>
                <p:spPr>
                  <a:xfrm>
                    <a:off x="7103813" y="3803460"/>
                    <a:ext cx="0" cy="204978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TextBox 54">
                    <a:extLst>
                      <a:ext uri="{FF2B5EF4-FFF2-40B4-BE49-F238E27FC236}">
                        <a16:creationId xmlns:a16="http://schemas.microsoft.com/office/drawing/2014/main" id="{4F73209E-91D5-4863-B8D4-1A18611C309F}"/>
                      </a:ext>
                    </a:extLst>
                  </p:cNvPr>
                  <p:cNvSpPr txBox="1"/>
                  <p:nvPr/>
                </p:nvSpPr>
                <p:spPr>
                  <a:xfrm>
                    <a:off x="7925220" y="3982365"/>
                    <a:ext cx="690930" cy="339611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b</a:t>
                    </a:r>
                  </a:p>
                </p:txBody>
              </p:sp>
              <p:sp>
                <p:nvSpPr>
                  <p:cNvPr id="56" name="TextBox 55">
                    <a:extLst>
                      <a:ext uri="{FF2B5EF4-FFF2-40B4-BE49-F238E27FC236}">
                        <a16:creationId xmlns:a16="http://schemas.microsoft.com/office/drawing/2014/main" id="{61611D82-20EB-4415-985D-F8C4EB036B53}"/>
                      </a:ext>
                    </a:extLst>
                  </p:cNvPr>
                  <p:cNvSpPr txBox="1"/>
                  <p:nvPr/>
                </p:nvSpPr>
                <p:spPr>
                  <a:xfrm>
                    <a:off x="6805360" y="3986598"/>
                    <a:ext cx="641209" cy="369332"/>
                  </a:xfrm>
                  <a:prstGeom prst="rect">
                    <a:avLst/>
                  </a:prstGeom>
                </p:spPr>
                <p:style>
                  <a:lnRef idx="2">
                    <a:schemeClr val="accent2"/>
                  </a:lnRef>
                  <a:fillRef idx="1">
                    <a:schemeClr val="lt1"/>
                  </a:fillRef>
                  <a:effectRef idx="0">
                    <a:schemeClr val="accent2"/>
                  </a:effectRef>
                  <a:fontRef idx="minor">
                    <a:schemeClr val="dk1"/>
                  </a:fontRef>
                </p:style>
                <p:txBody>
                  <a:bodyPr wrap="square" rtlCol="0">
                    <a:spAutoFit/>
                  </a:bodyPr>
                  <a:lstStyle/>
                  <a:p>
                    <a:pPr algn="ctr"/>
                    <a:r>
                      <a:rPr lang="en-US" dirty="0"/>
                      <a:t>a</a:t>
                    </a:r>
                  </a:p>
                </p:txBody>
              </p:sp>
            </p:grp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BDC62CAE-14D6-462E-AC95-42FF9D740FAF}"/>
                    </a:ext>
                  </a:extLst>
                </p:cNvPr>
                <p:cNvSpPr txBox="1"/>
                <p:nvPr/>
              </p:nvSpPr>
              <p:spPr>
                <a:xfrm>
                  <a:off x="9302484" y="5208501"/>
                  <a:ext cx="430704" cy="369332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+</a:t>
                  </a:r>
                </a:p>
              </p:txBody>
            </p:sp>
          </p:grpSp>
          <p:sp>
            <p:nvSpPr>
              <p:cNvPr id="100" name="TextBox 99">
                <a:extLst>
                  <a:ext uri="{FF2B5EF4-FFF2-40B4-BE49-F238E27FC236}">
                    <a16:creationId xmlns:a16="http://schemas.microsoft.com/office/drawing/2014/main" id="{F7FDD56C-D9D9-46A2-8C19-7BF222F82772}"/>
                  </a:ext>
                </a:extLst>
              </p:cNvPr>
              <p:cNvSpPr txBox="1"/>
              <p:nvPr/>
            </p:nvSpPr>
            <p:spPr>
              <a:xfrm>
                <a:off x="9908222" y="3102818"/>
                <a:ext cx="578594" cy="400110"/>
              </a:xfrm>
              <a:prstGeom prst="rect">
                <a:avLst/>
              </a:prstGeom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:=</a:t>
                </a:r>
              </a:p>
            </p:txBody>
          </p:sp>
          <p:grpSp>
            <p:nvGrpSpPr>
              <p:cNvPr id="101" name="Group 100">
                <a:extLst>
                  <a:ext uri="{FF2B5EF4-FFF2-40B4-BE49-F238E27FC236}">
                    <a16:creationId xmlns:a16="http://schemas.microsoft.com/office/drawing/2014/main" id="{CF2D47BC-9228-4E15-A28B-7924F8C87545}"/>
                  </a:ext>
                </a:extLst>
              </p:cNvPr>
              <p:cNvGrpSpPr/>
              <p:nvPr/>
            </p:nvGrpSpPr>
            <p:grpSpPr>
              <a:xfrm>
                <a:off x="9612346" y="3504644"/>
                <a:ext cx="1216319" cy="807388"/>
                <a:chOff x="6805360" y="3583794"/>
                <a:chExt cx="1810790" cy="742415"/>
              </a:xfrm>
            </p:grpSpPr>
            <p:cxnSp>
              <p:nvCxnSpPr>
                <p:cNvPr id="102" name="Straight Arrow Connector 101">
                  <a:extLst>
                    <a:ext uri="{FF2B5EF4-FFF2-40B4-BE49-F238E27FC236}">
                      <a16:creationId xmlns:a16="http://schemas.microsoft.com/office/drawing/2014/main" id="{FD4E8DE1-4956-48DA-A020-A86EE8AB0109}"/>
                    </a:ext>
                  </a:extLst>
                </p:cNvPr>
                <p:cNvCxnSpPr/>
                <p:nvPr/>
              </p:nvCxnSpPr>
              <p:spPr>
                <a:xfrm>
                  <a:off x="7694930" y="3583794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3" name="Straight Connector 102">
                  <a:extLst>
                    <a:ext uri="{FF2B5EF4-FFF2-40B4-BE49-F238E27FC236}">
                      <a16:creationId xmlns:a16="http://schemas.microsoft.com/office/drawing/2014/main" id="{302BFCDA-FED0-4080-A371-54CAF07E4F33}"/>
                    </a:ext>
                  </a:extLst>
                </p:cNvPr>
                <p:cNvCxnSpPr/>
                <p:nvPr/>
              </p:nvCxnSpPr>
              <p:spPr>
                <a:xfrm>
                  <a:off x="7116941" y="3788772"/>
                  <a:ext cx="1101798" cy="0"/>
                </a:xfrm>
                <a:prstGeom prst="line">
                  <a:avLst/>
                </a:prstGeom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4" name="Straight Arrow Connector 103">
                  <a:extLst>
                    <a:ext uri="{FF2B5EF4-FFF2-40B4-BE49-F238E27FC236}">
                      <a16:creationId xmlns:a16="http://schemas.microsoft.com/office/drawing/2014/main" id="{054F4E06-A8EE-4F51-A735-AA969D49E4CD}"/>
                    </a:ext>
                  </a:extLst>
                </p:cNvPr>
                <p:cNvCxnSpPr/>
                <p:nvPr/>
              </p:nvCxnSpPr>
              <p:spPr>
                <a:xfrm>
                  <a:off x="823112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5" name="Straight Arrow Connector 104">
                  <a:extLst>
                    <a:ext uri="{FF2B5EF4-FFF2-40B4-BE49-F238E27FC236}">
                      <a16:creationId xmlns:a16="http://schemas.microsoft.com/office/drawing/2014/main" id="{76ADF9E4-C222-4326-A2D8-DB55A00C076E}"/>
                    </a:ext>
                  </a:extLst>
                </p:cNvPr>
                <p:cNvCxnSpPr/>
                <p:nvPr/>
              </p:nvCxnSpPr>
              <p:spPr>
                <a:xfrm>
                  <a:off x="7103813" y="3803460"/>
                  <a:ext cx="0" cy="204978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6" name="TextBox 105">
                  <a:extLst>
                    <a:ext uri="{FF2B5EF4-FFF2-40B4-BE49-F238E27FC236}">
                      <a16:creationId xmlns:a16="http://schemas.microsoft.com/office/drawing/2014/main" id="{7E032EFB-3EEF-43E2-8A94-586E9B605387}"/>
                    </a:ext>
                  </a:extLst>
                </p:cNvPr>
                <p:cNvSpPr txBox="1"/>
                <p:nvPr/>
              </p:nvSpPr>
              <p:spPr>
                <a:xfrm>
                  <a:off x="7925220" y="3982365"/>
                  <a:ext cx="690930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f</a:t>
                  </a:r>
                </a:p>
              </p:txBody>
            </p:sp>
            <p:sp>
              <p:nvSpPr>
                <p:cNvPr id="107" name="TextBox 106">
                  <a:extLst>
                    <a:ext uri="{FF2B5EF4-FFF2-40B4-BE49-F238E27FC236}">
                      <a16:creationId xmlns:a16="http://schemas.microsoft.com/office/drawing/2014/main" id="{CF72D68B-40A7-48A1-A3C2-6520C036AC37}"/>
                    </a:ext>
                  </a:extLst>
                </p:cNvPr>
                <p:cNvSpPr txBox="1"/>
                <p:nvPr/>
              </p:nvSpPr>
              <p:spPr>
                <a:xfrm>
                  <a:off x="6805360" y="3986598"/>
                  <a:ext cx="641209" cy="339611"/>
                </a:xfrm>
                <a:prstGeom prst="rect">
                  <a:avLst/>
                </a:prstGeom>
              </p:spPr>
              <p:style>
                <a:lnRef idx="2">
                  <a:schemeClr val="accent2"/>
                </a:lnRef>
                <a:fillRef idx="1">
                  <a:schemeClr val="lt1"/>
                </a:fillRef>
                <a:effectRef idx="0">
                  <a:schemeClr val="accent2"/>
                </a:effectRef>
                <a:fontRef idx="minor">
                  <a:schemeClr val="dk1"/>
                </a:fontRef>
              </p:style>
              <p:txBody>
                <a:bodyPr wrap="square" rtlCol="0">
                  <a:spAutoFit/>
                </a:bodyPr>
                <a:lstStyle/>
                <a:p>
                  <a:pPr algn="ctr"/>
                  <a:r>
                    <a:rPr lang="en-US" dirty="0"/>
                    <a:t>b</a:t>
                  </a:r>
                </a:p>
              </p:txBody>
            </p:sp>
          </p:grpSp>
          <p:cxnSp>
            <p:nvCxnSpPr>
              <p:cNvPr id="114" name="Straight Arrow Connector 113">
                <a:extLst>
                  <a:ext uri="{FF2B5EF4-FFF2-40B4-BE49-F238E27FC236}">
                    <a16:creationId xmlns:a16="http://schemas.microsoft.com/office/drawing/2014/main" id="{8CD14494-F256-42DC-93B9-61E831C8271B}"/>
                  </a:ext>
                </a:extLst>
              </p:cNvPr>
              <p:cNvCxnSpPr/>
              <p:nvPr/>
            </p:nvCxnSpPr>
            <p:spPr>
              <a:xfrm>
                <a:off x="10124172" y="2137676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2C9234B2-F823-46F0-B389-9B02C7D018BB}"/>
                  </a:ext>
                </a:extLst>
              </p:cNvPr>
              <p:cNvSpPr txBox="1"/>
              <p:nvPr/>
            </p:nvSpPr>
            <p:spPr>
              <a:xfrm>
                <a:off x="9783404" y="2284512"/>
                <a:ext cx="769344" cy="400110"/>
              </a:xfrm>
              <a:prstGeom prst="rect">
                <a:avLst/>
              </a:prstGeom>
              <a:noFill/>
              <a:ln>
                <a:noFill/>
              </a:ln>
            </p:spPr>
            <p:style>
              <a:lnRef idx="2">
                <a:schemeClr val="accent2"/>
              </a:lnRef>
              <a:fillRef idx="1">
                <a:schemeClr val="lt1"/>
              </a:fillRef>
              <a:effectRef idx="0">
                <a:schemeClr val="accent2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000" dirty="0"/>
                  <a:t>null</a:t>
                </a:r>
              </a:p>
            </p:txBody>
          </p:sp>
          <p:cxnSp>
            <p:nvCxnSpPr>
              <p:cNvPr id="116" name="Straight Connector 115">
                <a:extLst>
                  <a:ext uri="{FF2B5EF4-FFF2-40B4-BE49-F238E27FC236}">
                    <a16:creationId xmlns:a16="http://schemas.microsoft.com/office/drawing/2014/main" id="{C30E74E0-A0CD-4A70-8B48-589100429E7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8549768" y="2895906"/>
                <a:ext cx="1650583" cy="8131"/>
              </a:xfrm>
              <a:prstGeom prst="line">
                <a:avLst/>
              </a:prstGeom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7" name="Straight Arrow Connector 116">
                <a:extLst>
                  <a:ext uri="{FF2B5EF4-FFF2-40B4-BE49-F238E27FC236}">
                    <a16:creationId xmlns:a16="http://schemas.microsoft.com/office/drawing/2014/main" id="{B9F6F087-558F-4DBA-B73B-43A4DB41DE94}"/>
                  </a:ext>
                </a:extLst>
              </p:cNvPr>
              <p:cNvCxnSpPr/>
              <p:nvPr/>
            </p:nvCxnSpPr>
            <p:spPr>
              <a:xfrm>
                <a:off x="9085947" y="2718701"/>
                <a:ext cx="0" cy="204977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12" name="Date Placeholder 11">
            <a:extLst>
              <a:ext uri="{FF2B5EF4-FFF2-40B4-BE49-F238E27FC236}">
                <a16:creationId xmlns:a16="http://schemas.microsoft.com/office/drawing/2014/main" id="{CC257557-1487-4D08-8F0D-84C198CB41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27A31-F3DF-445C-B7E6-038FE81672FA}" type="datetime1">
              <a:rPr lang="en-US" smtClean="0"/>
              <a:t>6/7/2021</a:t>
            </a:fld>
            <a:endParaRPr lang="en-US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3" name="Footer Placeholder 12">
            <a:extLst>
              <a:ext uri="{FF2B5EF4-FFF2-40B4-BE49-F238E27FC236}">
                <a16:creationId xmlns:a16="http://schemas.microsoft.com/office/drawing/2014/main" id="{22FE4E18-AE1F-4DAA-84D6-11F701EE0D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  <a:endParaRPr lang="en-US" dirty="0">
              <a:ln w="0"/>
              <a:solidFill>
                <a:schemeClr val="accent1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</a:endParaRPr>
          </a:p>
        </p:txBody>
      </p:sp>
      <p:sp>
        <p:nvSpPr>
          <p:cNvPr id="14" name="Slide Number Placeholder 13">
            <a:extLst>
              <a:ext uri="{FF2B5EF4-FFF2-40B4-BE49-F238E27FC236}">
                <a16:creationId xmlns:a16="http://schemas.microsoft.com/office/drawing/2014/main" id="{6DEB2079-135A-48DA-B709-36B9F4FFE7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65</a:t>
            </a:fld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852213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1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8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8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9" dur="500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0" dur="500" fill="hold"/>
                                        <p:tgtEl>
                                          <p:spTgt spid="1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5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73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66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2209800" y="2317978"/>
            <a:ext cx="7687168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3.1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</p:spTree>
    <p:extLst>
      <p:ext uri="{BB962C8B-B14F-4D97-AF65-F5344CB8AC3E}">
        <p14:creationId xmlns:p14="http://schemas.microsoft.com/office/powerpoint/2010/main" val="377586872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56B2C-E1BC-4338-93DA-1F96C36E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FF2AA-A708-472D-B0E7-CA34D63C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6667-7122-48A9-BBA9-8F9CEB5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67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9C442-46B7-4AFF-B3E2-A0268AD43214}"/>
              </a:ext>
            </a:extLst>
          </p:cNvPr>
          <p:cNvSpPr txBox="1">
            <a:spLocks/>
          </p:cNvSpPr>
          <p:nvPr/>
        </p:nvSpPr>
        <p:spPr>
          <a:xfrm>
            <a:off x="1038224" y="716549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DE85C-15B2-490B-A871-6C935D84B0FE}"/>
              </a:ext>
            </a:extLst>
          </p:cNvPr>
          <p:cNvSpPr txBox="1">
            <a:spLocks noChangeArrowheads="1"/>
          </p:cNvSpPr>
          <p:nvPr/>
        </p:nvSpPr>
        <p:spPr>
          <a:xfrm>
            <a:off x="1152524" y="1418639"/>
            <a:ext cx="9534525" cy="402013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</a:pPr>
            <a:r>
              <a:rPr lang="en-US" altLang="en-US" sz="2200" dirty="0"/>
              <a:t>An interpreter executes a program statements while recognizing (parsing)  the statements.</a:t>
            </a:r>
          </a:p>
          <a:p>
            <a:pPr>
              <a:lnSpc>
                <a:spcPct val="130000"/>
              </a:lnSpc>
            </a:pPr>
            <a:r>
              <a:rPr lang="en-US" altLang="en-US" sz="2200" dirty="0"/>
              <a:t>A compiler generates intermediate code (three-address-code/AST) while analyzing the syntax. This is called syntax directed translation.</a:t>
            </a:r>
          </a:p>
          <a:p>
            <a:pPr>
              <a:lnSpc>
                <a:spcPct val="130000"/>
              </a:lnSpc>
            </a:pPr>
            <a:r>
              <a:rPr lang="en-US" altLang="en-US" sz="2200" dirty="0"/>
              <a:t>  ’Syntax Directed Translation’ means driving the entire compilation (translation) process with the syntax recognizer (the parser).</a:t>
            </a:r>
          </a:p>
          <a:p>
            <a:pPr>
              <a:lnSpc>
                <a:spcPct val="130000"/>
              </a:lnSpc>
            </a:pPr>
            <a:r>
              <a:rPr lang="en-US" altLang="en-US" sz="2200" dirty="0"/>
              <a:t>In fact, the syntax analysis and intermediate-code generation are performed side by side in one path.</a:t>
            </a:r>
          </a:p>
          <a:p>
            <a:pPr>
              <a:lnSpc>
                <a:spcPct val="130000"/>
              </a:lnSpc>
            </a:pPr>
            <a:endParaRPr lang="en-US" altLang="en-US" sz="2200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115502-D933-4BE4-9BDE-FFED0FEE74A6}"/>
              </a:ext>
            </a:extLst>
          </p:cNvPr>
          <p:cNvSpPr txBox="1"/>
          <p:nvPr/>
        </p:nvSpPr>
        <p:spPr>
          <a:xfrm>
            <a:off x="2209800" y="6077247"/>
            <a:ext cx="7858125" cy="923330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Page 303, chapter 5:</a:t>
            </a:r>
          </a:p>
          <a:p>
            <a:r>
              <a:rPr lang="en-US" dirty="0">
                <a:hlinkClick r:id="rId2"/>
              </a:rPr>
              <a:t>https://drive.google.com/file/d/0B1MogsyNAsj9elVzQWR5NWVTSVE/view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8596629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56B2C-E1BC-4338-93DA-1F96C36E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FF2AA-A708-472D-B0E7-CA34D63C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6667-7122-48A9-BBA9-8F9CEB5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68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9C442-46B7-4AFF-B3E2-A0268AD43214}"/>
              </a:ext>
            </a:extLst>
          </p:cNvPr>
          <p:cNvSpPr txBox="1">
            <a:spLocks/>
          </p:cNvSpPr>
          <p:nvPr/>
        </p:nvSpPr>
        <p:spPr>
          <a:xfrm>
            <a:off x="1143475" y="716549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  <p:sp>
        <p:nvSpPr>
          <p:cNvPr id="7" name="Rectangle 3">
            <a:extLst>
              <a:ext uri="{FF2B5EF4-FFF2-40B4-BE49-F238E27FC236}">
                <a16:creationId xmlns:a16="http://schemas.microsoft.com/office/drawing/2014/main" id="{968DE85C-15B2-490B-A871-6C935D84B0FE}"/>
              </a:ext>
            </a:extLst>
          </p:cNvPr>
          <p:cNvSpPr txBox="1">
            <a:spLocks noChangeArrowheads="1"/>
          </p:cNvSpPr>
          <p:nvPr/>
        </p:nvSpPr>
        <p:spPr>
          <a:xfrm>
            <a:off x="1000600" y="1248996"/>
            <a:ext cx="9857900" cy="492661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Attributes are associated with grammar symbols and rules with productions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As an example, a holder, </a:t>
            </a:r>
            <a:r>
              <a:rPr lang="en-US" altLang="en-US" sz="2000" dirty="0" err="1"/>
              <a:t>expr_attr</a:t>
            </a:r>
            <a:r>
              <a:rPr lang="en-US" altLang="en-US" sz="2000" dirty="0"/>
              <a:t>, to hold the value and anther one, </a:t>
            </a:r>
            <a:r>
              <a:rPr lang="en-US" altLang="en-US" sz="2000" dirty="0" err="1"/>
              <a:t>type_attr</a:t>
            </a:r>
            <a:r>
              <a:rPr lang="en-US" altLang="en-US" sz="2000" dirty="0"/>
              <a:t>, to hold the type of each nonterminal is used.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 Similar attributes are defined for the ‘term’ and ‘factor’ non-terminal symbols.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Attributes may be of many kinds: numbers, types, table references, strings, etc.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Synthesized attributes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A synthesized attribute at node N is defined only in terms of attribute values of children of N.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Inherited attributes</a:t>
            </a:r>
          </a:p>
          <a:p>
            <a:pPr lvl="1">
              <a:lnSpc>
                <a:spcPct val="130000"/>
              </a:lnSpc>
              <a:spcBef>
                <a:spcPts val="0"/>
              </a:spcBef>
            </a:pPr>
            <a:r>
              <a:rPr lang="en-US" altLang="en-US" sz="2000" dirty="0"/>
              <a:t>An inherited attribute at node N is defined only in terms of attribute values at N’s parent, N itself and N’s siblings.</a:t>
            </a:r>
          </a:p>
          <a:p>
            <a:pPr>
              <a:lnSpc>
                <a:spcPct val="130000"/>
              </a:lnSpc>
              <a:spcBef>
                <a:spcPts val="0"/>
              </a:spcBef>
            </a:pPr>
            <a:endParaRPr lang="en-US" altLang="en-US" sz="2000" dirty="0"/>
          </a:p>
        </p:txBody>
      </p:sp>
    </p:spTree>
    <p:extLst>
      <p:ext uri="{BB962C8B-B14F-4D97-AF65-F5344CB8AC3E}">
        <p14:creationId xmlns:p14="http://schemas.microsoft.com/office/powerpoint/2010/main" val="79164682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69</a:t>
            </a:fld>
            <a:endParaRPr kumimoji="0" lang="en-US" sz="16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2618509" y="1721630"/>
            <a:ext cx="6689972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3.2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Attributed </a:t>
            </a:r>
            <a:r>
              <a:rPr kumimoji="0" lang="en-US" sz="5400" b="0" i="0" u="none" strike="noStrike" kern="1200" cap="none" spc="0" normalizeH="0" baseline="0" noProof="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gra</a:t>
            </a:r>
            <a:r>
              <a:rPr lang="en-US" sz="54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mmar</a:t>
            </a:r>
            <a:endParaRPr lang="en-US" sz="540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latin typeface="Calibri" panose="020F0502020204030204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For regular expressions</a:t>
            </a:r>
          </a:p>
        </p:txBody>
      </p:sp>
    </p:spTree>
    <p:extLst>
      <p:ext uri="{BB962C8B-B14F-4D97-AF65-F5344CB8AC3E}">
        <p14:creationId xmlns:p14="http://schemas.microsoft.com/office/powerpoint/2010/main" val="31225150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0ED5AA-0221-4BCB-B57B-76B9A84CD6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2020 ACM A.M. Turing Award Laureates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49CFC9E-B12F-4283-9D3A-55E8CBEEE9D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ACM Turing Award Honors Innovators Who Shaped the Foundations of </a:t>
            </a:r>
            <a:r>
              <a:rPr lang="en-US" b="1" dirty="0">
                <a:solidFill>
                  <a:srgbClr val="C00000"/>
                </a:solidFill>
              </a:rPr>
              <a:t>Programming Language Compilers </a:t>
            </a:r>
            <a:r>
              <a:rPr lang="en-US" dirty="0"/>
              <a:t>and Algorithms</a:t>
            </a:r>
          </a:p>
          <a:p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1DA6E4-8431-4C71-A533-36185C93D9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12 April 2021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2B7E2A-A9F0-4E35-AD7C-4417244658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Advanced compiler - Morteza Zakeri, Ph.D. Student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00AB264-0707-4DA8-A16D-5E08C4051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FB9CB99-3BAF-4997-8A62-8206FF8D5BE5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63F72D2-A3A4-4E87-A734-9304258F87E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6282" y="2911695"/>
            <a:ext cx="2427682" cy="280096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DE0BAE9-EDED-43EB-A853-EBC54CDBAA8C}"/>
              </a:ext>
            </a:extLst>
          </p:cNvPr>
          <p:cNvSpPr txBox="1"/>
          <p:nvPr/>
        </p:nvSpPr>
        <p:spPr>
          <a:xfrm>
            <a:off x="2092501" y="5712658"/>
            <a:ext cx="208146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Alfred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Vaino</a:t>
            </a: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18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Aho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71B2A58D-497F-4FDE-94DC-25763073F37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0183" y="2911695"/>
            <a:ext cx="2346479" cy="2800964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741A670-B004-48AA-805F-4B0971140140}"/>
              </a:ext>
            </a:extLst>
          </p:cNvPr>
          <p:cNvSpPr txBox="1"/>
          <p:nvPr/>
        </p:nvSpPr>
        <p:spPr>
          <a:xfrm>
            <a:off x="4609376" y="5760144"/>
            <a:ext cx="21680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Jeffrey David Ullman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D9A6BCE-FEFD-4D0D-A54C-3385EEB02616}"/>
              </a:ext>
            </a:extLst>
          </p:cNvPr>
          <p:cNvSpPr txBox="1"/>
          <p:nvPr/>
        </p:nvSpPr>
        <p:spPr>
          <a:xfrm>
            <a:off x="9200720" y="5758328"/>
            <a:ext cx="149432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Dragon book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F056CEFB-16CA-4854-83FA-3B9B894F53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97490" y="2911695"/>
            <a:ext cx="2135201" cy="28009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452782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70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43000" y="1365666"/>
            <a:ext cx="9210675" cy="48407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</a:rPr>
              <a:t>Use the following functions to develop three address code. </a:t>
            </a:r>
          </a:p>
          <a:p>
            <a:pPr marL="742950" lvl="1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</a:rPr>
              <a:t>A new fresh temporary can be created with the following function:</a:t>
            </a:r>
          </a:p>
          <a:p>
            <a:pPr lvl="1" algn="just">
              <a:lnSpc>
                <a:spcPct val="130000"/>
              </a:lnSpc>
              <a:spcAft>
                <a:spcPts val="600"/>
              </a:spcAft>
            </a:pPr>
            <a:r>
              <a:rPr lang="en-US" sz="2200" dirty="0">
                <a:latin typeface="Consolas" panose="020B0609020204030204" pitchFamily="49" charset="0"/>
              </a:rPr>
              <a:t>	int </a:t>
            </a:r>
            <a:r>
              <a:rPr lang="en-US" sz="2200" dirty="0" err="1">
                <a:latin typeface="Consolas" panose="020B0609020204030204" pitchFamily="49" charset="0"/>
              </a:rPr>
              <a:t>create_temp</a:t>
            </a:r>
            <a:r>
              <a:rPr lang="en-US" sz="2200" dirty="0">
                <a:latin typeface="Consolas" panose="020B0609020204030204" pitchFamily="49" charset="0"/>
              </a:rPr>
              <a:t>()</a:t>
            </a:r>
          </a:p>
          <a:p>
            <a:pPr lvl="1" algn="just">
              <a:lnSpc>
                <a:spcPct val="130000"/>
              </a:lnSpc>
              <a:spcAft>
                <a:spcPts val="600"/>
              </a:spcAft>
            </a:pPr>
            <a:r>
              <a:rPr lang="en-US" sz="2200" dirty="0">
                <a:latin typeface="Consolas" panose="020B0609020204030204" pitchFamily="49" charset="0"/>
              </a:rPr>
              <a:t>	{ return(</a:t>
            </a:r>
            <a:r>
              <a:rPr lang="en-US" sz="2200" dirty="0" err="1">
                <a:latin typeface="Consolas" panose="020B0609020204030204" pitchFamily="49" charset="0"/>
              </a:rPr>
              <a:t>strcat</a:t>
            </a:r>
            <a:r>
              <a:rPr lang="en-US" sz="2200" dirty="0">
                <a:latin typeface="Consolas" panose="020B0609020204030204" pitchFamily="49" charset="0"/>
              </a:rPr>
              <a:t>(“T”,int2str(++</a:t>
            </a:r>
            <a:r>
              <a:rPr lang="en-US" sz="2200" dirty="0" err="1">
                <a:latin typeface="Consolas" panose="020B0609020204030204" pitchFamily="49" charset="0"/>
              </a:rPr>
              <a:t>Temp_no</a:t>
            </a:r>
            <a:r>
              <a:rPr lang="en-US" sz="2200" dirty="0">
                <a:latin typeface="Consolas" panose="020B0609020204030204" pitchFamily="49" charset="0"/>
              </a:rPr>
              <a:t>)));}</a:t>
            </a:r>
          </a:p>
          <a:p>
            <a:pPr marL="742950" lvl="1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 err="1">
                <a:latin typeface="Consolas" panose="020B0609020204030204" pitchFamily="49" charset="0"/>
              </a:rPr>
              <a:t>Temp_no</a:t>
            </a:r>
            <a:r>
              <a:rPr lang="en-US" sz="2200" dirty="0">
                <a:latin typeface="Consolas" panose="020B0609020204030204" pitchFamily="49" charset="0"/>
              </a:rPr>
              <a:t> is a global integer, initially set to zero.</a:t>
            </a:r>
          </a:p>
          <a:p>
            <a:pPr marL="742950" lvl="1" indent="-285750" algn="just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200" dirty="0">
                <a:latin typeface="Consolas" panose="020B0609020204030204" pitchFamily="49" charset="0"/>
              </a:rPr>
              <a:t>In the following attributed grammar </a:t>
            </a:r>
            <a:r>
              <a:rPr lang="en-US" sz="2200" dirty="0" err="1">
                <a:latin typeface="Consolas" panose="020B0609020204030204" pitchFamily="49" charset="0"/>
              </a:rPr>
              <a:t>Value_attr</a:t>
            </a:r>
            <a:r>
              <a:rPr lang="en-US" sz="2200" dirty="0">
                <a:latin typeface="Consolas" panose="020B0609020204030204" pitchFamily="49" charset="0"/>
              </a:rPr>
              <a:t> holds the three address code generated for its associated non-terminal symbol.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47749" y="747494"/>
            <a:ext cx="8262311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Attributes</a:t>
            </a:r>
          </a:p>
        </p:txBody>
      </p:sp>
    </p:spTree>
    <p:extLst>
      <p:ext uri="{BB962C8B-B14F-4D97-AF65-F5344CB8AC3E}">
        <p14:creationId xmlns:p14="http://schemas.microsoft.com/office/powerpoint/2010/main" val="860289605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3486-B1BB-466D-BC95-E2B6531E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00934-FB26-482E-AF07-F83D493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A193-A22C-4DF8-8CDB-8CEC9480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71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DE165F1-1A24-4688-82F2-2F58A73FF00D}"/>
              </a:ext>
            </a:extLst>
          </p:cNvPr>
          <p:cNvSpPr txBox="1">
            <a:spLocks/>
          </p:cNvSpPr>
          <p:nvPr/>
        </p:nvSpPr>
        <p:spPr>
          <a:xfrm>
            <a:off x="1123949" y="654186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92F3AF-0FA1-4D3F-A105-47BBB813C19D}"/>
              </a:ext>
            </a:extLst>
          </p:cNvPr>
          <p:cNvSpPr txBox="1"/>
          <p:nvPr/>
        </p:nvSpPr>
        <p:spPr>
          <a:xfrm>
            <a:off x="1276350" y="1428660"/>
            <a:ext cx="9486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expr ::=  expr</a:t>
            </a:r>
            <a:r>
              <a:rPr lang="en-US" sz="2000" baseline="30000" dirty="0">
                <a:solidFill>
                  <a:srgbClr val="0070C0"/>
                </a:solidFill>
              </a:rPr>
              <a:t>1</a:t>
            </a:r>
            <a:r>
              <a:rPr lang="en-US" sz="2000" dirty="0">
                <a:solidFill>
                  <a:srgbClr val="0070C0"/>
                </a:solidFill>
              </a:rPr>
              <a:t>  ‘+’  term</a:t>
            </a:r>
            <a:r>
              <a:rPr lang="en-US" sz="2000" dirty="0">
                <a:solidFill>
                  <a:srgbClr val="390BFD"/>
                </a:solidFill>
              </a:rPr>
              <a:t>      { if (expr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_type != </a:t>
            </a:r>
            <a:r>
              <a:rPr lang="en-US" sz="2000" dirty="0" err="1">
                <a:solidFill>
                  <a:srgbClr val="390BFD"/>
                </a:solidFill>
              </a:rPr>
              <a:t>term_type</a:t>
            </a:r>
            <a:r>
              <a:rPr lang="en-US" sz="2000" dirty="0">
                <a:solidFill>
                  <a:srgbClr val="390BFD"/>
                </a:solidFill>
              </a:rPr>
              <a:t> ) </a:t>
            </a:r>
            <a:r>
              <a:rPr lang="en-US" sz="2000" dirty="0" err="1">
                <a:solidFill>
                  <a:srgbClr val="390BFD"/>
                </a:solidFill>
              </a:rPr>
              <a:t>type_error</a:t>
            </a:r>
            <a:r>
              <a:rPr lang="en-US" sz="2000" dirty="0">
                <a:solidFill>
                  <a:srgbClr val="390BFD"/>
                </a:solidFill>
              </a:rPr>
              <a:t>(); 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expr_type</a:t>
            </a:r>
            <a:r>
              <a:rPr lang="en-US" sz="2000" dirty="0">
                <a:solidFill>
                  <a:srgbClr val="390BFD"/>
                </a:solidFill>
              </a:rPr>
              <a:t> = expr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_type;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expr_attr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create_temporary</a:t>
            </a:r>
            <a:r>
              <a:rPr lang="en-US" sz="2000" dirty="0">
                <a:solidFill>
                  <a:srgbClr val="390BFD"/>
                </a:solidFill>
              </a:rPr>
              <a:t>()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			  weite2_3addrcode_file(</a:t>
            </a:r>
            <a:r>
              <a:rPr lang="en-US" sz="2000" dirty="0" err="1">
                <a:solidFill>
                  <a:srgbClr val="390BFD"/>
                </a:solidFill>
              </a:rPr>
              <a:t>expr_attr</a:t>
            </a:r>
            <a:r>
              <a:rPr lang="en-US" sz="2000" dirty="0">
                <a:solidFill>
                  <a:srgbClr val="390BFD"/>
                </a:solidFill>
              </a:rPr>
              <a:t> + “=“ + expr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_attr + ‘+’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;}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032B777-5581-44FD-A02C-03B164C68CBE}"/>
              </a:ext>
            </a:extLst>
          </p:cNvPr>
          <p:cNvSpPr txBox="1"/>
          <p:nvPr/>
        </p:nvSpPr>
        <p:spPr>
          <a:xfrm>
            <a:off x="1276350" y="4829126"/>
            <a:ext cx="948690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term ::=  term</a:t>
            </a:r>
            <a:r>
              <a:rPr lang="en-US" sz="2000" baseline="30000" dirty="0">
                <a:solidFill>
                  <a:srgbClr val="0070C0"/>
                </a:solidFill>
              </a:rPr>
              <a:t>1</a:t>
            </a:r>
            <a:r>
              <a:rPr lang="en-US" sz="2000" dirty="0">
                <a:solidFill>
                  <a:srgbClr val="0070C0"/>
                </a:solidFill>
              </a:rPr>
              <a:t>  ‘*’  factor</a:t>
            </a:r>
            <a:r>
              <a:rPr lang="en-US" sz="2000" dirty="0">
                <a:solidFill>
                  <a:srgbClr val="390BFD"/>
                </a:solidFill>
              </a:rPr>
              <a:t>   { if (term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_type != </a:t>
            </a:r>
            <a:r>
              <a:rPr lang="en-US" sz="2000" dirty="0" err="1">
                <a:solidFill>
                  <a:srgbClr val="390BFD"/>
                </a:solidFill>
              </a:rPr>
              <a:t>factor_type</a:t>
            </a:r>
            <a:r>
              <a:rPr lang="en-US" sz="2000" dirty="0">
                <a:solidFill>
                  <a:srgbClr val="390BFD"/>
                </a:solidFill>
              </a:rPr>
              <a:t> ) </a:t>
            </a:r>
            <a:r>
              <a:rPr lang="en-US" sz="2000" dirty="0" err="1">
                <a:solidFill>
                  <a:srgbClr val="390BFD"/>
                </a:solidFill>
              </a:rPr>
              <a:t>type_error</a:t>
            </a:r>
            <a:r>
              <a:rPr lang="en-US" sz="2000" dirty="0">
                <a:solidFill>
                  <a:srgbClr val="390BFD"/>
                </a:solidFill>
              </a:rPr>
              <a:t>(); 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term_type</a:t>
            </a:r>
            <a:r>
              <a:rPr lang="en-US" sz="2000" dirty="0">
                <a:solidFill>
                  <a:srgbClr val="390BFD"/>
                </a:solidFill>
              </a:rPr>
              <a:t> = term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_type;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create_temporary</a:t>
            </a:r>
            <a:r>
              <a:rPr lang="en-US" sz="2000" dirty="0">
                <a:solidFill>
                  <a:srgbClr val="390BFD"/>
                </a:solidFill>
              </a:rPr>
              <a:t>()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			  weite2_3addrcode_file(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 + “=“ + term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_attr + ‘*’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;} 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A0FD4-816E-4B26-B91A-E46D0606FC68}"/>
              </a:ext>
            </a:extLst>
          </p:cNvPr>
          <p:cNvSpPr txBox="1"/>
          <p:nvPr/>
        </p:nvSpPr>
        <p:spPr>
          <a:xfrm>
            <a:off x="1343025" y="3651177"/>
            <a:ext cx="9486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expr ::=  term</a:t>
            </a:r>
            <a:r>
              <a:rPr lang="en-US" sz="2000" dirty="0">
                <a:solidFill>
                  <a:srgbClr val="390BFD"/>
                </a:solidFill>
              </a:rPr>
              <a:t>                        { if (expr</a:t>
            </a:r>
            <a:r>
              <a:rPr lang="en-US" sz="2000" baseline="30000" dirty="0">
                <a:solidFill>
                  <a:srgbClr val="390BFD"/>
                </a:solidFill>
              </a:rPr>
              <a:t>1</a:t>
            </a:r>
            <a:r>
              <a:rPr lang="en-US" sz="2000" dirty="0">
                <a:solidFill>
                  <a:srgbClr val="390BFD"/>
                </a:solidFill>
              </a:rPr>
              <a:t>_type != </a:t>
            </a:r>
            <a:r>
              <a:rPr lang="en-US" sz="2000" dirty="0" err="1">
                <a:solidFill>
                  <a:srgbClr val="390BFD"/>
                </a:solidFill>
              </a:rPr>
              <a:t>term_type</a:t>
            </a:r>
            <a:r>
              <a:rPr lang="en-US" sz="2000" dirty="0">
                <a:solidFill>
                  <a:srgbClr val="390BFD"/>
                </a:solidFill>
              </a:rPr>
              <a:t> ) </a:t>
            </a:r>
            <a:r>
              <a:rPr lang="en-US" sz="2000" dirty="0" err="1">
                <a:solidFill>
                  <a:srgbClr val="390BFD"/>
                </a:solidFill>
              </a:rPr>
              <a:t>type_error</a:t>
            </a:r>
            <a:r>
              <a:rPr lang="en-US" sz="2000" dirty="0">
                <a:solidFill>
                  <a:srgbClr val="390BFD"/>
                </a:solidFill>
              </a:rPr>
              <a:t>(); 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expr_type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term_type</a:t>
            </a:r>
            <a:r>
              <a:rPr lang="en-US" sz="2000" dirty="0">
                <a:solidFill>
                  <a:srgbClr val="390BFD"/>
                </a:solidFill>
              </a:rPr>
              <a:t>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expr_attr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114833350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3486-B1BB-466D-BC95-E2B6531E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00934-FB26-482E-AF07-F83D493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A193-A22C-4DF8-8CDB-8CEC9480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DE165F1-1A24-4688-82F2-2F58A73FF00D}"/>
              </a:ext>
            </a:extLst>
          </p:cNvPr>
          <p:cNvSpPr txBox="1">
            <a:spLocks/>
          </p:cNvSpPr>
          <p:nvPr/>
        </p:nvSpPr>
        <p:spPr>
          <a:xfrm>
            <a:off x="1200149" y="658870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75A0FD4-816E-4B26-B91A-E46D0606FC68}"/>
              </a:ext>
            </a:extLst>
          </p:cNvPr>
          <p:cNvSpPr txBox="1"/>
          <p:nvPr/>
        </p:nvSpPr>
        <p:spPr>
          <a:xfrm>
            <a:off x="1123950" y="1346127"/>
            <a:ext cx="948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term ::=  factor</a:t>
            </a:r>
            <a:r>
              <a:rPr lang="en-US" sz="2000" dirty="0">
                <a:solidFill>
                  <a:srgbClr val="390BFD"/>
                </a:solidFill>
              </a:rPr>
              <a:t>                     { </a:t>
            </a:r>
            <a:r>
              <a:rPr lang="en-US" sz="2000" dirty="0" err="1">
                <a:solidFill>
                  <a:srgbClr val="390BFD"/>
                </a:solidFill>
              </a:rPr>
              <a:t>term_type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factor_type</a:t>
            </a:r>
            <a:r>
              <a:rPr lang="en-US" sz="2000" dirty="0">
                <a:solidFill>
                  <a:srgbClr val="390BFD"/>
                </a:solidFill>
              </a:rPr>
              <a:t>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factor_attr</a:t>
            </a:r>
            <a:r>
              <a:rPr lang="en-US" sz="2000" dirty="0">
                <a:solidFill>
                  <a:srgbClr val="390BFD"/>
                </a:solidFill>
              </a:rPr>
              <a:t>; }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474CEC7-223E-4FD0-B3D1-427A68323CA9}"/>
              </a:ext>
            </a:extLst>
          </p:cNvPr>
          <p:cNvSpPr txBox="1"/>
          <p:nvPr/>
        </p:nvSpPr>
        <p:spPr>
          <a:xfrm>
            <a:off x="1114424" y="2178594"/>
            <a:ext cx="948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factor ::=  ( expr )</a:t>
            </a:r>
            <a:r>
              <a:rPr lang="en-US" sz="2000" dirty="0">
                <a:solidFill>
                  <a:srgbClr val="390BFD"/>
                </a:solidFill>
              </a:rPr>
              <a:t>                 { factor _type = </a:t>
            </a:r>
            <a:r>
              <a:rPr lang="en-US" sz="2000" dirty="0" err="1">
                <a:solidFill>
                  <a:srgbClr val="390BFD"/>
                </a:solidFill>
              </a:rPr>
              <a:t>expr_type</a:t>
            </a:r>
            <a:r>
              <a:rPr lang="en-US" sz="2000" dirty="0">
                <a:solidFill>
                  <a:srgbClr val="390BFD"/>
                </a:solidFill>
              </a:rPr>
              <a:t>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factor_attr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term_attr</a:t>
            </a:r>
            <a:r>
              <a:rPr lang="en-US" sz="2000" dirty="0">
                <a:solidFill>
                  <a:srgbClr val="390BFD"/>
                </a:solidFill>
              </a:rPr>
              <a:t>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A747C7-B8DA-47FF-9184-A677D3D1E785}"/>
              </a:ext>
            </a:extLst>
          </p:cNvPr>
          <p:cNvSpPr txBox="1"/>
          <p:nvPr/>
        </p:nvSpPr>
        <p:spPr>
          <a:xfrm>
            <a:off x="1095374" y="3011061"/>
            <a:ext cx="9486900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factor ::=  ID          </a:t>
            </a:r>
            <a:r>
              <a:rPr lang="en-US" sz="2000" dirty="0">
                <a:solidFill>
                  <a:srgbClr val="390BFD"/>
                </a:solidFill>
              </a:rPr>
              <a:t>                { factor _type = ‘string’;     // to be looked up in symbol table;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factor_attr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ID.lexeme</a:t>
            </a:r>
            <a:r>
              <a:rPr lang="en-US" sz="2000" dirty="0">
                <a:solidFill>
                  <a:srgbClr val="390BFD"/>
                </a:solidFill>
              </a:rPr>
              <a:t>; }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9D34FB8-C5A7-4132-914F-A05D3B161B3E}"/>
              </a:ext>
            </a:extLst>
          </p:cNvPr>
          <p:cNvSpPr txBox="1"/>
          <p:nvPr/>
        </p:nvSpPr>
        <p:spPr>
          <a:xfrm>
            <a:off x="1104900" y="4039900"/>
            <a:ext cx="9572624" cy="101566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factor ::=  FLOAT          </a:t>
            </a:r>
            <a:r>
              <a:rPr lang="en-US" sz="2000" dirty="0">
                <a:solidFill>
                  <a:srgbClr val="390BFD"/>
                </a:solidFill>
              </a:rPr>
              <a:t>        { factor _type = ‘Float’;   // to be inserted into the symbol table;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factor_attr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FLOAT.lexeme</a:t>
            </a:r>
            <a:r>
              <a:rPr lang="en-US" sz="2000" dirty="0">
                <a:solidFill>
                  <a:srgbClr val="390BFD"/>
                </a:solidFill>
              </a:rPr>
              <a:t>; }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6527FD0-491C-41A3-AA75-9D0AF5720EA3}"/>
              </a:ext>
            </a:extLst>
          </p:cNvPr>
          <p:cNvSpPr txBox="1"/>
          <p:nvPr/>
        </p:nvSpPr>
        <p:spPr>
          <a:xfrm>
            <a:off x="1095374" y="4940637"/>
            <a:ext cx="9486900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factor ::=  INT            </a:t>
            </a:r>
            <a:r>
              <a:rPr lang="en-US" sz="2000" dirty="0">
                <a:solidFill>
                  <a:srgbClr val="390BFD"/>
                </a:solidFill>
              </a:rPr>
              <a:t>          { factor _type = ‘Int’;        // to be inserted into the symbol table;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                                         </a:t>
            </a:r>
            <a:r>
              <a:rPr lang="en-US" sz="2000" dirty="0" err="1">
                <a:solidFill>
                  <a:srgbClr val="390BFD"/>
                </a:solidFill>
              </a:rPr>
              <a:t>factor_attr</a:t>
            </a:r>
            <a:r>
              <a:rPr lang="en-US" sz="2000" dirty="0">
                <a:solidFill>
                  <a:srgbClr val="390BFD"/>
                </a:solidFill>
              </a:rPr>
              <a:t> = </a:t>
            </a:r>
            <a:r>
              <a:rPr lang="en-US" sz="2000" dirty="0" err="1">
                <a:solidFill>
                  <a:srgbClr val="390BFD"/>
                </a:solidFill>
              </a:rPr>
              <a:t>INT.lexeme</a:t>
            </a:r>
            <a:r>
              <a:rPr lang="en-US" sz="2000" dirty="0">
                <a:solidFill>
                  <a:srgbClr val="390BFD"/>
                </a:solidFill>
              </a:rPr>
              <a:t>; }</a:t>
            </a:r>
          </a:p>
        </p:txBody>
      </p:sp>
    </p:spTree>
    <p:extLst>
      <p:ext uri="{BB962C8B-B14F-4D97-AF65-F5344CB8AC3E}">
        <p14:creationId xmlns:p14="http://schemas.microsoft.com/office/powerpoint/2010/main" val="323834359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E201EA8-F960-4A61-9EF4-4579607781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6787" y="1285874"/>
            <a:ext cx="10110788" cy="5484795"/>
          </a:xfrm>
          <a:prstGeom prst="rect">
            <a:avLst/>
          </a:prstGeom>
        </p:spPr>
      </p:pic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7E93486-B1BB-466D-BC95-E2B6531E40B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7600934-FB26-482E-AF07-F83D4930CA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EBA193-A22C-4DF8-8CDB-8CEC9480F8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73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CDE165F1-1A24-4688-82F2-2F58A73FF00D}"/>
              </a:ext>
            </a:extLst>
          </p:cNvPr>
          <p:cNvSpPr txBox="1">
            <a:spLocks/>
          </p:cNvSpPr>
          <p:nvPr/>
        </p:nvSpPr>
        <p:spPr>
          <a:xfrm>
            <a:off x="1200149" y="658870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Syntax directed translation</a:t>
            </a:r>
          </a:p>
        </p:txBody>
      </p:sp>
    </p:spTree>
    <p:extLst>
      <p:ext uri="{BB962C8B-B14F-4D97-AF65-F5344CB8AC3E}">
        <p14:creationId xmlns:p14="http://schemas.microsoft.com/office/powerpoint/2010/main" val="2509772029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74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71575" y="1279941"/>
            <a:ext cx="9210675" cy="524759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Define temporary variables number as a global integer.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6BA42C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indent="252095" algn="justLow" rtl="0"/>
            <a:r>
              <a:rPr lang="it-IT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var 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//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Declar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two global variables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457200" algn="justLow" rtl="0"/>
            <a:r>
              <a:rPr lang="it-IT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TempNo, LabelNo: integer;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it-IT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 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it-IT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procedure Init;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begin //Initialize global variables,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and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LabelNo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to zero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0;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LabelNo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0;</a:t>
            </a:r>
          </a:p>
          <a:p>
            <a:pPr indent="252095" algn="justLow" rtl="0"/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nl-NL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 new (fresh) temporary can be created with a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create_temp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()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//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funtion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6BA42C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.</a:t>
            </a: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function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NewTemp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: string;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begin    //Creates a new temporary variable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+ 1;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NewTemp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‘T’ + int2str(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);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/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end;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47749" y="747494"/>
            <a:ext cx="8970894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Pascal functions </a:t>
            </a:r>
            <a:r>
              <a:rPr 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used for three </a:t>
            </a:r>
            <a:r>
              <a:rPr lang="en-US" sz="3200" dirty="0" err="1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addr</a:t>
            </a:r>
            <a:r>
              <a:rPr lang="en-US" sz="32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 Light" panose="020F0302020204030204"/>
              </a:rPr>
              <a:t>. Code generation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</p:spTree>
    <p:extLst>
      <p:ext uri="{BB962C8B-B14F-4D97-AF65-F5344CB8AC3E}">
        <p14:creationId xmlns:p14="http://schemas.microsoft.com/office/powerpoint/2010/main" val="11737113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sz="140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pPr/>
              <a:t>75</a:t>
            </a:fld>
            <a:endParaRPr lang="en-US" sz="160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1898237" y="2119196"/>
            <a:ext cx="8183522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3.3 </a:t>
            </a:r>
          </a:p>
          <a:p>
            <a:pPr algn="ctr"/>
            <a:r>
              <a:rPr lang="en-US" sz="54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Functions for writing actions</a:t>
            </a:r>
          </a:p>
        </p:txBody>
      </p:sp>
    </p:spTree>
    <p:extLst>
      <p:ext uri="{BB962C8B-B14F-4D97-AF65-F5344CB8AC3E}">
        <p14:creationId xmlns:p14="http://schemas.microsoft.com/office/powerpoint/2010/main" val="475058739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76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43952" y="1447800"/>
            <a:ext cx="9915525" cy="44920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Removes the latest created global variable number.</a:t>
            </a: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procedure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RemoveTemp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begin   // Removes the last temporary number 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TempNo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- 1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end;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>
              <a:lnSpc>
                <a:spcPct val="120000"/>
              </a:lnSpc>
            </a:pPr>
            <a:endParaRPr lang="nl-NL" sz="2000" dirty="0">
              <a:solidFill>
                <a:srgbClr val="6BA42C"/>
              </a:solidFill>
              <a:latin typeface="Consolas" panose="020B0609020204030204" pitchFamily="49" charset="0"/>
            </a:endParaRPr>
          </a:p>
          <a:p>
            <a:pPr>
              <a:lnSpc>
                <a:spcPct val="120000"/>
              </a:lnSpc>
            </a:pP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A new (fresh) label can be created with a </a:t>
            </a:r>
            <a:r>
              <a:rPr lang="en-US" sz="2000" dirty="0" err="1">
                <a:solidFill>
                  <a:srgbClr val="6BA42C"/>
                </a:solidFill>
                <a:latin typeface="Consolas" panose="020B0609020204030204" pitchFamily="49" charset="0"/>
              </a:rPr>
              <a:t>create_temp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() function.</a:t>
            </a: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function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NewLabel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: string;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begin   //crates a new label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LabelNo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LabelNo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+ 1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NewLabel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:= ‘L’ + int2str(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LabelNo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);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end;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43952" y="67396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1. Pascal functions and procedures</a:t>
            </a:r>
          </a:p>
        </p:txBody>
      </p:sp>
    </p:spTree>
    <p:extLst>
      <p:ext uri="{BB962C8B-B14F-4D97-AF65-F5344CB8AC3E}">
        <p14:creationId xmlns:p14="http://schemas.microsoft.com/office/powerpoint/2010/main" val="2406398892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6/8/2021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77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43952" y="1447800"/>
            <a:ext cx="9915525" cy="44627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20000"/>
              </a:lnSpc>
            </a:pP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 </a:t>
            </a: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Checks whether a given variable, var, is a temporary variable</a:t>
            </a:r>
            <a:endParaRPr lang="en-US" sz="2000" dirty="0">
              <a:solidFill>
                <a:srgbClr val="6BA42C"/>
              </a:solidFill>
              <a:latin typeface="Consolas" panose="020B0609020204030204" pitchFamily="49" charset="0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function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isTemp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(T: string):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boolean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   begin   // Returns true if T is a temporary variable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…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    end;</a:t>
            </a:r>
          </a:p>
          <a:p>
            <a:pPr indent="252095" algn="justLow" rtl="0">
              <a:lnSpc>
                <a:spcPct val="120000"/>
              </a:lnSpc>
            </a:pPr>
            <a:endParaRPr lang="en-US" sz="2000" dirty="0">
              <a:solidFill>
                <a:srgbClr val="000080"/>
              </a:solidFill>
              <a:latin typeface="Times New Roman" panose="02020603050405020304" pitchFamily="18" charset="0"/>
              <a:ea typeface="SimSun" panose="02010600030101010101" pitchFamily="2" charset="-122"/>
              <a:cs typeface="B Mitra" panose="00000400000000000000" pitchFamily="2" charset="-78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Writes the generated three address code into the target file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procedure 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Emitlne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(s: string);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begin   //writes the parameter S into a file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	</a:t>
            </a:r>
            <a:r>
              <a:rPr lang="en-US" sz="2000" dirty="0" err="1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writeln</a:t>
            </a: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(target, s);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pPr indent="252095" algn="justLow" rtl="0">
              <a:lnSpc>
                <a:spcPct val="120000"/>
              </a:lnSpc>
            </a:pPr>
            <a:r>
              <a:rPr lang="en-US" sz="2000" dirty="0">
                <a:solidFill>
                  <a:srgbClr val="000080"/>
                </a:solidFill>
                <a:effectLst/>
                <a:latin typeface="Times New Roman" panose="02020603050405020304" pitchFamily="18" charset="0"/>
                <a:ea typeface="SimSun" panose="02010600030101010101" pitchFamily="2" charset="-122"/>
                <a:cs typeface="B Mitra" panose="00000400000000000000" pitchFamily="2" charset="-78"/>
              </a:rPr>
              <a:t>end;</a:t>
            </a:r>
            <a:endParaRPr lang="en-US" sz="2000" dirty="0">
              <a:solidFill>
                <a:srgbClr val="008080"/>
              </a:solidFill>
              <a:effectLst/>
              <a:latin typeface="Times New Roman" panose="02020603050405020304" pitchFamily="18" charset="0"/>
              <a:ea typeface="SimSun" panose="02010600030101010101" pitchFamily="2" charset="-122"/>
              <a:cs typeface="Zar"/>
            </a:endParaRPr>
          </a:p>
          <a:p>
            <a:endParaRPr lang="en-US" sz="2000" dirty="0">
              <a:solidFill>
                <a:srgbClr val="0070C0"/>
              </a:solidFill>
              <a:latin typeface="Consolas" panose="020B0609020204030204" pitchFamily="49" charset="0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43952" y="67396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three address code generation : 3</a:t>
            </a:r>
          </a:p>
        </p:txBody>
      </p:sp>
    </p:spTree>
    <p:extLst>
      <p:ext uri="{BB962C8B-B14F-4D97-AF65-F5344CB8AC3E}">
        <p14:creationId xmlns:p14="http://schemas.microsoft.com/office/powerpoint/2010/main" val="3288782508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78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71575" y="1279941"/>
            <a:ext cx="9210675" cy="543225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ct val="130000"/>
              </a:lnSpc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The following Python class can be used To develop a three address code generators.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We use an attribute holder generator called </a:t>
            </a:r>
            <a:r>
              <a:rPr lang="en-US" sz="2000" dirty="0" err="1">
                <a:latin typeface="Consolas" panose="020B0609020204030204" pitchFamily="49" charset="0"/>
              </a:rPr>
              <a:t>create_temp</a:t>
            </a:r>
            <a:r>
              <a:rPr lang="en-US" sz="2000" dirty="0">
                <a:latin typeface="Consolas" panose="020B0609020204030204" pitchFamily="49" charset="0"/>
              </a:rPr>
              <a:t>(). </a:t>
            </a:r>
          </a:p>
          <a:p>
            <a:pPr marL="285750" indent="-285750">
              <a:spcAft>
                <a:spcPts val="600"/>
              </a:spcAft>
              <a:buFont typeface="Arial" panose="020B0604020202020204" pitchFamily="34" charset="0"/>
              <a:buChar char="•"/>
            </a:pPr>
            <a:r>
              <a:rPr lang="en-US" sz="2000" dirty="0">
                <a:latin typeface="Consolas" panose="020B0609020204030204" pitchFamily="49" charset="0"/>
              </a:rPr>
              <a:t>A new fresh label can be created with a </a:t>
            </a:r>
            <a:r>
              <a:rPr lang="en-US" sz="2000" dirty="0" err="1">
                <a:latin typeface="Consolas" panose="020B0609020204030204" pitchFamily="49" charset="0"/>
              </a:rPr>
              <a:t>create_label</a:t>
            </a:r>
            <a:r>
              <a:rPr lang="en-US" sz="2000" dirty="0">
                <a:latin typeface="Consolas" panose="020B0609020204030204" pitchFamily="49" charset="0"/>
              </a:rPr>
              <a:t>()function.</a:t>
            </a:r>
          </a:p>
          <a:p>
            <a:pPr>
              <a:spcAft>
                <a:spcPts val="600"/>
              </a:spcAft>
            </a:pPr>
            <a:endParaRPr lang="nl-NL" sz="20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Define temporary variables number as a global integer.</a:t>
            </a:r>
            <a:endParaRPr lang="en-US" sz="2000" dirty="0">
              <a:solidFill>
                <a:srgbClr val="6BA42C"/>
              </a:solidFill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@parser::members{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latin typeface="Consolas" panose="020B0609020204030204" pitchFamily="49" charset="0"/>
              </a:rPr>
              <a:t>temp_counter</a:t>
            </a:r>
            <a:r>
              <a:rPr lang="en-US" sz="2000" dirty="0">
                <a:latin typeface="Consolas" panose="020B0609020204030204" pitchFamily="49" charset="0"/>
              </a:rPr>
              <a:t> = </a:t>
            </a:r>
            <a:r>
              <a:rPr lang="en-US" sz="2000" dirty="0" err="1">
                <a:latin typeface="Consolas" panose="020B0609020204030204" pitchFamily="49" charset="0"/>
              </a:rPr>
              <a:t>Label_counter</a:t>
            </a:r>
            <a:r>
              <a:rPr lang="en-US" sz="2000" dirty="0">
                <a:latin typeface="Consolas" panose="020B0609020204030204" pitchFamily="49" charset="0"/>
              </a:rPr>
              <a:t> = 0</a:t>
            </a:r>
            <a:endParaRPr lang="nl-NL" sz="2000" dirty="0">
              <a:latin typeface="Consolas" panose="020B0609020204030204" pitchFamily="49" charset="0"/>
            </a:endParaRPr>
          </a:p>
          <a:p>
            <a:pPr>
              <a:spcAft>
                <a:spcPts val="600"/>
              </a:spcAft>
            </a:pPr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A new (fresh) temporary can be created with a </a:t>
            </a:r>
            <a:r>
              <a:rPr lang="en-US" sz="2000" dirty="0" err="1">
                <a:solidFill>
                  <a:srgbClr val="6BA42C"/>
                </a:solidFill>
                <a:latin typeface="Consolas" panose="020B0609020204030204" pitchFamily="49" charset="0"/>
              </a:rPr>
              <a:t>create_temp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() 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 err="1">
                <a:solidFill>
                  <a:srgbClr val="6BA42C"/>
                </a:solidFill>
                <a:latin typeface="Consolas" panose="020B0609020204030204" pitchFamily="49" charset="0"/>
              </a:rPr>
              <a:t>funtion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.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 def </a:t>
            </a:r>
            <a:r>
              <a:rPr lang="en-US" sz="2000" b="1" dirty="0" err="1">
                <a:latin typeface="Consolas" panose="020B0609020204030204" pitchFamily="49" charset="0"/>
              </a:rPr>
              <a:t>create_temp</a:t>
            </a:r>
            <a:r>
              <a:rPr lang="en-US" sz="2000" dirty="0">
                <a:latin typeface="Consolas" panose="020B0609020204030204" pitchFamily="49" charset="0"/>
              </a:rPr>
              <a:t>(self):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    </a:t>
            </a:r>
            <a:r>
              <a:rPr lang="en-US" sz="2000" dirty="0" err="1"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latin typeface="Consolas" panose="020B0609020204030204" pitchFamily="49" charset="0"/>
              </a:rPr>
              <a:t> += 1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latin typeface="Consolas" panose="020B0609020204030204" pitchFamily="49" charset="0"/>
              </a:rPr>
              <a:t>       return 'T' + str(</a:t>
            </a:r>
            <a:r>
              <a:rPr lang="en-US" sz="2000" dirty="0" err="1"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047749" y="747494"/>
            <a:ext cx="8262311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2. Python functions</a:t>
            </a:r>
          </a:p>
        </p:txBody>
      </p:sp>
    </p:spTree>
    <p:extLst>
      <p:ext uri="{BB962C8B-B14F-4D97-AF65-F5344CB8AC3E}">
        <p14:creationId xmlns:p14="http://schemas.microsoft.com/office/powerpoint/2010/main" val="2870940336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863A5F6-1EDD-49ED-8F97-375007E192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D1824ED-854F-4C36-A3AC-8A18F15639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3877F57-27F7-40FC-BEB7-A645F57C0F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79</a:t>
            </a:fld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BDAECCF-5EBE-4FB9-B5DD-09D3C9AD6544}"/>
              </a:ext>
            </a:extLst>
          </p:cNvPr>
          <p:cNvSpPr txBox="1"/>
          <p:nvPr/>
        </p:nvSpPr>
        <p:spPr>
          <a:xfrm>
            <a:off x="1143952" y="1447800"/>
            <a:ext cx="9915525" cy="43242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A new (fresh) label can be created with a </a:t>
            </a:r>
            <a:r>
              <a:rPr lang="en-US" sz="2000" dirty="0" err="1">
                <a:solidFill>
                  <a:srgbClr val="6BA42C"/>
                </a:solidFill>
                <a:latin typeface="Consolas" panose="020B0609020204030204" pitchFamily="49" charset="0"/>
              </a:rPr>
              <a:t>create_temp</a:t>
            </a:r>
            <a:r>
              <a:rPr lang="en-US" sz="2000" dirty="0">
                <a:solidFill>
                  <a:srgbClr val="6BA42C"/>
                </a:solidFill>
                <a:latin typeface="Consolas" panose="020B0609020204030204" pitchFamily="49" charset="0"/>
              </a:rPr>
              <a:t>() function.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create_label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(self):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self.label_counter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+= 1</a:t>
            </a:r>
          </a:p>
          <a:p>
            <a:pPr>
              <a:spcAft>
                <a:spcPts val="120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return ‘L' + str(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)</a:t>
            </a:r>
            <a:endParaRPr lang="nl-NL" sz="2000" dirty="0">
              <a:solidFill>
                <a:srgbClr val="00B0F0"/>
              </a:solidFill>
              <a:latin typeface="Consolas" panose="020B0609020204030204" pitchFamily="49" charset="0"/>
            </a:endParaRPr>
          </a:p>
          <a:p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Checks whether a given variable, var, is a temporary variable</a:t>
            </a:r>
          </a:p>
          <a:p>
            <a:r>
              <a:rPr lang="nl-NL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nl-NL" sz="2000" b="1" dirty="0">
                <a:solidFill>
                  <a:srgbClr val="0070C0"/>
                </a:solidFill>
                <a:latin typeface="Consolas" panose="020B0609020204030204" pitchFamily="49" charset="0"/>
              </a:rPr>
              <a:t>is_temp</a:t>
            </a:r>
            <a:r>
              <a:rPr lang="nl-NL" sz="2000" dirty="0">
                <a:solidFill>
                  <a:srgbClr val="0070C0"/>
                </a:solidFill>
                <a:latin typeface="Consolas" panose="020B0609020204030204" pitchFamily="49" charset="0"/>
              </a:rPr>
              <a:t>(self, var:str):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if var[0] == 'T':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    return True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return False</a:t>
            </a:r>
          </a:p>
          <a:p>
            <a:r>
              <a:rPr lang="nl-NL" sz="2000" dirty="0">
                <a:solidFill>
                  <a:srgbClr val="6BA42C"/>
                </a:solidFill>
                <a:latin typeface="Consolas" panose="020B0609020204030204" pitchFamily="49" charset="0"/>
              </a:rPr>
              <a:t>// Removes the latest created global variable number.</a:t>
            </a:r>
            <a:endParaRPr lang="en-US" sz="2000" dirty="0">
              <a:solidFill>
                <a:srgbClr val="6BA42C"/>
              </a:solidFill>
              <a:latin typeface="Consolas" panose="020B0609020204030204" pitchFamily="49" charset="0"/>
            </a:endParaRP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def </a:t>
            </a:r>
            <a:r>
              <a:rPr lang="en-US" sz="2000" b="1" dirty="0" err="1">
                <a:solidFill>
                  <a:srgbClr val="0070C0"/>
                </a:solidFill>
                <a:latin typeface="Consolas" panose="020B0609020204030204" pitchFamily="49" charset="0"/>
              </a:rPr>
              <a:t>remove_temp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(self):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   </a:t>
            </a:r>
            <a:r>
              <a:rPr lang="en-US" sz="2000" dirty="0" err="1">
                <a:solidFill>
                  <a:srgbClr val="0070C0"/>
                </a:solidFill>
                <a:latin typeface="Consolas" panose="020B0609020204030204" pitchFamily="49" charset="0"/>
              </a:rPr>
              <a:t>self.temp_counter</a:t>
            </a:r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 -= 1</a:t>
            </a:r>
          </a:p>
          <a:p>
            <a:r>
              <a:rPr lang="en-US" sz="2000" dirty="0">
                <a:solidFill>
                  <a:srgbClr val="0070C0"/>
                </a:solidFill>
                <a:latin typeface="Consolas" panose="020B0609020204030204" pitchFamily="49" charset="0"/>
              </a:rPr>
              <a:t>}</a:t>
            </a: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8462C5A5-7C32-4953-BD8D-E112A0504AC7}"/>
              </a:ext>
            </a:extLst>
          </p:cNvPr>
          <p:cNvSpPr txBox="1">
            <a:spLocks/>
          </p:cNvSpPr>
          <p:nvPr/>
        </p:nvSpPr>
        <p:spPr>
          <a:xfrm>
            <a:off x="1143952" y="673964"/>
            <a:ext cx="8627746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Optimized three address code generation : 3</a:t>
            </a:r>
          </a:p>
        </p:txBody>
      </p:sp>
    </p:spTree>
    <p:extLst>
      <p:ext uri="{BB962C8B-B14F-4D97-AF65-F5344CB8AC3E}">
        <p14:creationId xmlns:p14="http://schemas.microsoft.com/office/powerpoint/2010/main" val="3391737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8E512-B7CE-495F-AA2F-2D0DFAA1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 Parsa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E485F-F37A-431C-A6F2-616AF6E8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139EB-6DF4-4D66-BA74-7BAD64AF679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225A2-9CDA-468E-8129-9E539E9AFFEC}"/>
              </a:ext>
            </a:extLst>
          </p:cNvPr>
          <p:cNvSpPr/>
          <p:nvPr/>
        </p:nvSpPr>
        <p:spPr>
          <a:xfrm>
            <a:off x="1026795" y="648839"/>
            <a:ext cx="7323342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latin typeface="Segoe UI" panose="020B0502040204020203" pitchFamily="34" charset="0"/>
              </a:rPr>
              <a:t>What you will gain in this part </a:t>
            </a:r>
            <a:endParaRPr kumimoji="0" lang="en-US" sz="3200" i="0" u="none" strike="noStrike" kern="1200" normalizeH="0" baseline="0" noProof="0" dirty="0">
              <a:ln w="0"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803B-A226-42BE-BD8C-3E885BC0AD42}"/>
              </a:ext>
            </a:extLst>
          </p:cNvPr>
          <p:cNvSpPr txBox="1"/>
          <p:nvPr/>
        </p:nvSpPr>
        <p:spPr>
          <a:xfrm>
            <a:off x="1143635" y="1233614"/>
            <a:ext cx="9682480" cy="52468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This part of the course deemed to be the most challenging.</a:t>
            </a:r>
          </a:p>
          <a:p>
            <a:pPr marL="342900" marR="0" lvl="0" indent="-342900" algn="just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120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When you finish this fight you are expected to posses all the skills to</a:t>
            </a:r>
            <a:r>
              <a:rPr lang="en-US" sz="2200" i="1" noProof="0" dirty="0">
                <a:solidFill>
                  <a:prstClr val="black"/>
                </a:solidFill>
                <a:latin typeface="Helvetica Neue"/>
              </a:rPr>
              <a:t>: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200" b="0" i="1" u="none" strike="noStrike" kern="1200" cap="none" spc="0" normalizeH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Develop tools to automatically detect smells and refactor source code.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i="1" noProof="0" dirty="0">
                <a:solidFill>
                  <a:prstClr val="black"/>
                </a:solidFill>
                <a:latin typeface="Helvetica Neue"/>
              </a:rPr>
              <a:t>Analyze source code to detect any possible vulnerability.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Develop tools for software testing.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200" b="0" i="1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Use different source</a:t>
            </a: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 code metrics to quantify quality.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kumimoji="0" lang="en-US" sz="2200" b="0" i="1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Helvetica Neue"/>
                <a:ea typeface="+mn-ea"/>
                <a:cs typeface="+mn-cs"/>
              </a:rPr>
              <a:t>Analyze source code for different purposes.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Develop your own reverse engineering tool.</a:t>
            </a:r>
          </a:p>
          <a:p>
            <a:pPr marL="800100" lvl="1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Generate intermediate code.</a:t>
            </a:r>
            <a:endParaRPr kumimoji="0" lang="en-US" sz="2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7758449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1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80</a:t>
            </a:fld>
            <a:endParaRPr kumimoji="0" lang="en-US" sz="16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4788649" y="2185457"/>
            <a:ext cx="2270173" cy="1754326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3.4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Actions</a:t>
            </a:r>
          </a:p>
        </p:txBody>
      </p:sp>
    </p:spTree>
    <p:extLst>
      <p:ext uri="{BB962C8B-B14F-4D97-AF65-F5344CB8AC3E}">
        <p14:creationId xmlns:p14="http://schemas.microsoft.com/office/powerpoint/2010/main" val="744910276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56B2C-E1BC-4338-93DA-1F96C36E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FF2AA-A708-472D-B0E7-CA34D63C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6667-7122-48A9-BBA9-8F9CEB5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81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9C442-46B7-4AFF-B3E2-A0268AD43214}"/>
              </a:ext>
            </a:extLst>
          </p:cNvPr>
          <p:cNvSpPr txBox="1">
            <a:spLocks/>
          </p:cNvSpPr>
          <p:nvPr/>
        </p:nvSpPr>
        <p:spPr>
          <a:xfrm>
            <a:off x="1095374" y="658049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Adding Actions to the grammar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DA3C6-C16E-436B-8C2D-C1C48BCAA7E9}"/>
              </a:ext>
            </a:extLst>
          </p:cNvPr>
          <p:cNvSpPr txBox="1"/>
          <p:nvPr/>
        </p:nvSpPr>
        <p:spPr>
          <a:xfrm>
            <a:off x="1295400" y="1489491"/>
            <a:ext cx="102298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// expr ::= expr ‘+’ term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expr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returns 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str()]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:  </a:t>
            </a:r>
            <a:r>
              <a:rPr lang="en-US" sz="2000" dirty="0">
                <a:solidFill>
                  <a:srgbClr val="0070C0"/>
                </a:solidFill>
              </a:rPr>
              <a:t>e=expr ‘+' t=term 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{ //1- Type checking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if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e.type_attr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!=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t.type_attr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print(‘Type mismatch: “-" operator: Inconsistent types!’)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else: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// 2- set attributes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			          temp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self.create_temp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()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		         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temp 			  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print(temp, '=',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e.value_attr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‘+',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t.value_attr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CB3C7-EF46-487A-89EC-5ECCDBC64977}"/>
              </a:ext>
            </a:extLst>
          </p:cNvPr>
          <p:cNvSpPr txBox="1"/>
          <p:nvPr/>
        </p:nvSpPr>
        <p:spPr>
          <a:xfrm>
            <a:off x="1371599" y="4659590"/>
            <a:ext cx="102298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// expr ::= term</a:t>
            </a:r>
          </a:p>
          <a:p>
            <a:r>
              <a:rPr lang="en-US" sz="2000" dirty="0">
                <a:solidFill>
                  <a:srgbClr val="0070C0"/>
                </a:solidFill>
              </a:rPr>
              <a:t>expr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returns 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str()]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:  </a:t>
            </a:r>
            <a:r>
              <a:rPr lang="en-US" sz="2000" dirty="0">
                <a:solidFill>
                  <a:srgbClr val="0070C0"/>
                </a:solidFill>
              </a:rPr>
              <a:t>t=term        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{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 =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t.type_attr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		   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 =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t.value_attr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; }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;    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                                  </a:t>
            </a:r>
            <a:endParaRPr lang="en-US" sz="2000" dirty="0">
              <a:solidFill>
                <a:srgbClr val="390B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41572310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81356B2C-E1BC-4338-93DA-1F96C36E0D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AACAF9A-5B3D-455A-8D9F-4E8C68E5EE37}" type="datetime1">
              <a:rPr lang="en-US" smtClean="0"/>
              <a:t>6/7/2021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C5FF2AA-A708-472D-B0E7-CA34D63CF1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2966667-7122-48A9-BBA9-8F9CEB5463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6A3067-6625-488E-B6FC-DDD4AF227114}" type="slidenum">
              <a:rPr lang="en-US" smtClean="0"/>
              <a:t>82</a:t>
            </a:fld>
            <a:endParaRPr lang="en-US"/>
          </a:p>
        </p:txBody>
      </p:sp>
      <p:sp>
        <p:nvSpPr>
          <p:cNvPr id="6" name="Title 2">
            <a:extLst>
              <a:ext uri="{FF2B5EF4-FFF2-40B4-BE49-F238E27FC236}">
                <a16:creationId xmlns:a16="http://schemas.microsoft.com/office/drawing/2014/main" id="{3B99C442-46B7-4AFF-B3E2-A0268AD43214}"/>
              </a:ext>
            </a:extLst>
          </p:cNvPr>
          <p:cNvSpPr txBox="1">
            <a:spLocks/>
          </p:cNvSpPr>
          <p:nvPr/>
        </p:nvSpPr>
        <p:spPr>
          <a:xfrm>
            <a:off x="1000125" y="762824"/>
            <a:ext cx="856202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Attributed grammar for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expressions: 1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7DA3C6-C16E-436B-8C2D-C1C48BCAA7E9}"/>
              </a:ext>
            </a:extLst>
          </p:cNvPr>
          <p:cNvSpPr txBox="1"/>
          <p:nvPr/>
        </p:nvSpPr>
        <p:spPr>
          <a:xfrm>
            <a:off x="1295400" y="1489491"/>
            <a:ext cx="10229850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// term ::= term ‘*’ factor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term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returns 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str()]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:  </a:t>
            </a:r>
            <a:r>
              <a:rPr lang="en-US" sz="2000" dirty="0">
                <a:solidFill>
                  <a:srgbClr val="0070C0"/>
                </a:solidFill>
              </a:rPr>
              <a:t>t=term ‘*’ f=</a:t>
            </a:r>
            <a:r>
              <a:rPr lang="en-US" sz="2000" dirty="0" err="1">
                <a:solidFill>
                  <a:srgbClr val="0070C0"/>
                </a:solidFill>
              </a:rPr>
              <a:t>fatcor</a:t>
            </a:r>
            <a:r>
              <a:rPr lang="en-US" sz="2000" dirty="0">
                <a:solidFill>
                  <a:srgbClr val="0070C0"/>
                </a:solidFill>
              </a:rPr>
              <a:t>       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{ //1- Type checking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if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t.type_attr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!=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f.type_attr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: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        print(‘Type mismatch: “-" operator: Inconsistent types!’)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else: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// 2- set attributes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			          temp =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self.create_temp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()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			         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temp 			   </a:t>
            </a:r>
          </a:p>
          <a:p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                                                         print(temp, '=‘,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t.value_attr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, ‘/’, $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f.value_attr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)}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1CB3C7-EF46-487A-89EC-5ECCDBC64977}"/>
              </a:ext>
            </a:extLst>
          </p:cNvPr>
          <p:cNvSpPr txBox="1"/>
          <p:nvPr/>
        </p:nvSpPr>
        <p:spPr>
          <a:xfrm>
            <a:off x="1371599" y="4659590"/>
            <a:ext cx="10229850" cy="16312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0070C0"/>
                </a:solidFill>
              </a:rPr>
              <a:t>// term ::= factor</a:t>
            </a:r>
          </a:p>
          <a:p>
            <a:r>
              <a:rPr lang="en-US" sz="2000" dirty="0">
                <a:solidFill>
                  <a:srgbClr val="0070C0"/>
                </a:solidFill>
              </a:rPr>
              <a:t>term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returns [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str(), </a:t>
            </a:r>
            <a:r>
              <a:rPr lang="en-US" sz="2000" dirty="0" err="1">
                <a:solidFill>
                  <a:schemeClr val="accent1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1">
                    <a:lumMod val="50000"/>
                  </a:schemeClr>
                </a:solidFill>
              </a:rPr>
              <a:t> = str()]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 :  </a:t>
            </a:r>
            <a:r>
              <a:rPr lang="en-US" sz="2000" dirty="0">
                <a:solidFill>
                  <a:srgbClr val="0070C0"/>
                </a:solidFill>
              </a:rPr>
              <a:t>f=factor         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{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 =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f.type_attr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		    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  =  $</a:t>
            </a:r>
            <a:r>
              <a:rPr lang="en-US" sz="2000" dirty="0" err="1">
                <a:solidFill>
                  <a:schemeClr val="accent5">
                    <a:lumMod val="50000"/>
                  </a:schemeClr>
                </a:solidFill>
              </a:rPr>
              <a:t>f.value_attr</a:t>
            </a:r>
            <a:r>
              <a:rPr lang="en-US" sz="2000" dirty="0">
                <a:solidFill>
                  <a:schemeClr val="accent5">
                    <a:lumMod val="50000"/>
                  </a:schemeClr>
                </a:solidFill>
              </a:rPr>
              <a:t>; }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;    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                                     </a:t>
            </a:r>
            <a:endParaRPr lang="en-US" sz="2000" dirty="0">
              <a:solidFill>
                <a:srgbClr val="390BFD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2036909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73364F84-F65C-4E3C-A0A4-BC857E82B9C6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83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05852" y="737969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Attributed grammar for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Calibri Light" panose="020F0302020204030204"/>
              </a:rPr>
              <a:t>expressions</a:t>
            </a:r>
            <a:endParaRPr kumimoji="0" lang="en-US" sz="3200" i="0" u="none" strike="noStrike" kern="1200" normalizeH="0" baseline="0" noProof="0" dirty="0">
              <a:ln w="0"/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47775" y="1489491"/>
            <a:ext cx="1027747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 factor ::= (expr) | ID | Number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factor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str(),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str()]: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'(' e=expr ')'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e.type_attr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       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e.value_attr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ID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0BF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'str’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ID.text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0BF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| n=number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n.type_attr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	  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n.value_attr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}  ;</a:t>
            </a:r>
          </a:p>
        </p:txBody>
      </p:sp>
    </p:spTree>
    <p:extLst>
      <p:ext uri="{BB962C8B-B14F-4D97-AF65-F5344CB8AC3E}">
        <p14:creationId xmlns:p14="http://schemas.microsoft.com/office/powerpoint/2010/main" val="917614744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6/7/2021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84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72527" y="714375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i="0" u="none" strike="noStrike" kern="1200" normalizeH="0" baseline="0" noProof="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Attributed grammar for expressions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 number ::= INT |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Foat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number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returns [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str(), 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str()]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	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:  INT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INT.text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                                                              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'int’ 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	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|FLOAT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{$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value_attr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FLOAT.text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chemeClr val="accent5">
                  <a:lumMod val="50000"/>
                </a:scheme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390BFD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	                   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$</a:t>
            </a:r>
            <a:r>
              <a:rPr kumimoji="0" lang="en-US" sz="2000" b="0" i="0" u="none" strike="noStrike" kern="1200" cap="none" spc="0" normalizeH="0" baseline="0" noProof="0" dirty="0" err="1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type_attr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chemeClr val="accent5">
                    <a:lumMod val="50000"/>
                  </a:scheme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= 'float'}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CC3399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    	  </a:t>
            </a: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;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srgbClr val="CC3399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srgbClr val="70AD47">
                    <a:lumMod val="75000"/>
                  </a:srgb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// Note: All syntax rules start with a lower case letter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C437B13-74FC-4A12-81D2-DF29F95ED656}"/>
              </a:ext>
            </a:extLst>
          </p:cNvPr>
          <p:cNvSpPr txBox="1"/>
          <p:nvPr/>
        </p:nvSpPr>
        <p:spPr>
          <a:xfrm>
            <a:off x="4667250" y="6425936"/>
            <a:ext cx="6096000" cy="369332"/>
          </a:xfrm>
          <a:prstGeom prst="rect">
            <a:avLst/>
          </a:prstGeom>
          <a:solidFill>
            <a:schemeClr val="bg1"/>
          </a:solidFill>
        </p:spPr>
        <p:txBody>
          <a:bodyPr wrap="square">
            <a:spAutoFit/>
          </a:bodyPr>
          <a:lstStyle/>
          <a:p>
            <a:r>
              <a:rPr lang="en-US" dirty="0">
                <a:hlinkClick r:id="rId2"/>
              </a:rPr>
              <a:t>https://github.com/m-zakeri/IUSTCompiler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4973427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3F9F658-4BCA-4E1B-9C9D-07FD6210C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AACAF9A-5B3D-455A-8D9F-4E8C68E5EE37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D471B9C-1003-4AE0-9FF5-5DD72985C4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500091A-EF8B-4FDC-A20D-B6874D7090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B6A3067-6625-488E-B6FC-DDD4AF227114}" type="slidenum">
              <a:rPr kumimoji="0" lang="en-US" sz="1600" b="0" i="0" u="none" strike="noStrike" kern="1200" cap="none" spc="0" normalizeH="0" baseline="0" noProof="0" smtClean="0">
                <a:ln w="0"/>
                <a:solidFill>
                  <a:srgbClr val="4472C4"/>
                </a:solidFill>
                <a:effectLst>
                  <a:outerShdw blurRad="38100" dist="25400" dir="5400000" algn="ctr" rotWithShape="0">
                    <a:srgbClr val="6E747A">
                      <a:alpha val="43000"/>
                    </a:srgb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85</a:t>
            </a:fld>
            <a:endParaRPr kumimoji="0" lang="en-US" sz="1600" b="0" i="0" u="none" strike="noStrike" kern="1200" cap="none" spc="0" normalizeH="0" baseline="0" noProof="0">
              <a:ln w="0"/>
              <a:solidFill>
                <a:srgbClr val="4472C4"/>
              </a:solidFill>
              <a:effectLst>
                <a:outerShdw blurRad="38100" dist="25400" dir="5400000" algn="ctr" rotWithShape="0">
                  <a:srgbClr val="6E747A">
                    <a:alpha val="43000"/>
                  </a:srgb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284ACFD-65CC-493D-B2ED-8424A62C7589}"/>
              </a:ext>
            </a:extLst>
          </p:cNvPr>
          <p:cNvSpPr/>
          <p:nvPr/>
        </p:nvSpPr>
        <p:spPr>
          <a:xfrm>
            <a:off x="1660875" y="1801144"/>
            <a:ext cx="8870249" cy="2585323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none" lIns="91440" tIns="45720" rIns="91440" bIns="4572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3.5 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54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" panose="020F0502020204030204"/>
                <a:ea typeface="+mn-ea"/>
                <a:cs typeface="+mn-cs"/>
              </a:rPr>
              <a:t>Python program for generating</a:t>
            </a: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540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latin typeface="Calibri" panose="020F0502020204030204"/>
              </a:rPr>
              <a:t>three address code</a:t>
            </a:r>
            <a:endParaRPr kumimoji="0" lang="en-US" sz="54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4655090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2FACCA1-4792-4D7F-B9C1-93C17F83716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117A1358-3CA2-4781-A0BF-A61AB2462BA1}" type="datetime2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Tuesday, June 8, 2021</a:t>
            </a:fld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CE685110-C51C-46E4-92A6-F719B5D7B6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3994FC-11A8-4C62-AF1A-7CD5504BAE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456C15F-BC84-49F9-B70E-0BFA26D3EA89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86</a:t>
            </a:fld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6745CB7A-7422-4D27-84B2-E3F0DB7183B9}"/>
              </a:ext>
            </a:extLst>
          </p:cNvPr>
          <p:cNvSpPr txBox="1">
            <a:spLocks/>
          </p:cNvSpPr>
          <p:nvPr/>
        </p:nvSpPr>
        <p:spPr>
          <a:xfrm>
            <a:off x="1105852" y="628015"/>
            <a:ext cx="499014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Implementation steps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3472B4-ED2F-48F2-B5DC-89E6FA7B684A}"/>
              </a:ext>
            </a:extLst>
          </p:cNvPr>
          <p:cNvSpPr txBox="1"/>
          <p:nvPr/>
        </p:nvSpPr>
        <p:spPr>
          <a:xfrm>
            <a:off x="1105852" y="1381684"/>
            <a:ext cx="9694670" cy="554735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1: Create a new Python project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2:  Define grammar rules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supplementary methods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Define grammar rules including the actions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3: Generate parser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Right click on the grammar.g4 </a:t>
            </a:r>
          </a:p>
          <a:p>
            <a:pPr marL="800100" marR="0" lvl="1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Select “generate ANTLE recognizer”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4: Write the main function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Step 5: Run the program   </a:t>
            </a:r>
          </a:p>
          <a:p>
            <a:pPr marL="342900" marR="0" lvl="0" indent="-342900" algn="l" defTabSz="914400" rtl="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endParaRPr kumimoji="0" lang="en-US" sz="2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264195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E37EBAE-0519-4AA6-B484-D15448A91919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Saeed Parsa</a:t>
            </a:r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87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82051" y="639544"/>
            <a:ext cx="7683653" cy="53244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Attributed grammar for a calculator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F8C0FD7-EA9E-4BF8-BB93-B75F4249D7AD}"/>
              </a:ext>
            </a:extLst>
          </p:cNvPr>
          <p:cNvSpPr txBox="1"/>
          <p:nvPr/>
        </p:nvSpPr>
        <p:spPr>
          <a:xfrm>
            <a:off x="1381125" y="1537116"/>
            <a:ext cx="6609935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grammar 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assignment_statement_v3;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1- define global variables and supplementary methods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B0AC872-2F44-46E2-A98C-C2E901ACD932}"/>
              </a:ext>
            </a:extLst>
          </p:cNvPr>
          <p:cNvSpPr txBox="1"/>
          <p:nvPr/>
        </p:nvSpPr>
        <p:spPr>
          <a:xfrm>
            <a:off x="1381126" y="2262922"/>
            <a:ext cx="4476750" cy="4093428"/>
          </a:xfrm>
          <a:prstGeom prst="rect">
            <a:avLst/>
          </a:prstGeom>
          <a:solidFill>
            <a:srgbClr val="FFFBEF"/>
          </a:solidFill>
        </p:spPr>
        <p:txBody>
          <a:bodyPr wrap="square">
            <a:spAutoFit/>
          </a:bodyPr>
          <a:lstStyle/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@parser::members{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temp_counter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= 0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//Generates temporary no, T1, T2, …</a:t>
            </a:r>
          </a:p>
          <a:p>
            <a:r>
              <a:rPr lang="en-US" sz="2000">
                <a:solidFill>
                  <a:schemeClr val="accent4">
                    <a:lumMod val="50000"/>
                  </a:schemeClr>
                </a:solidFill>
              </a:rPr>
              <a:t>def create_temp(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self):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self.temp_counter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+= 1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 return 'T' + str(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self.temp_counter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Remove temporary variables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def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remove_temp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(self):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self.temp_counter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-= 1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// Is the variable, Var, a temporary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def 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is_temp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(self, Var):</a:t>
            </a:r>
          </a:p>
          <a:p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    return 'T' + str(</a:t>
            </a:r>
            <a:r>
              <a:rPr lang="en-US" sz="2000" dirty="0" err="1">
                <a:solidFill>
                  <a:schemeClr val="accent4">
                    <a:lumMod val="50000"/>
                  </a:schemeClr>
                </a:solidFill>
              </a:rPr>
              <a:t>self.temp_counter</a:t>
            </a:r>
            <a:r>
              <a:rPr lang="en-US" sz="2000" dirty="0">
                <a:solidFill>
                  <a:schemeClr val="accent4">
                    <a:lumMod val="50000"/>
                  </a:schemeClr>
                </a:solidFill>
              </a:rPr>
              <a:t>)</a:t>
            </a:r>
          </a:p>
          <a:p>
            <a:r>
              <a:rPr lang="en-US" sz="2000" b="1" dirty="0">
                <a:solidFill>
                  <a:schemeClr val="accent4">
                    <a:lumMod val="50000"/>
                  </a:schemeClr>
                </a:solidFill>
              </a:rPr>
              <a:t>}</a:t>
            </a:r>
          </a:p>
        </p:txBody>
      </p:sp>
    </p:spTree>
    <p:extLst>
      <p:ext uri="{BB962C8B-B14F-4D97-AF65-F5344CB8AC3E}">
        <p14:creationId xmlns:p14="http://schemas.microsoft.com/office/powerpoint/2010/main" val="4035988937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FC9F2E-3650-4C75-A725-3DA5BD46271A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88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43951" y="723879"/>
            <a:ext cx="9752649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Attributed grammar for a calculator -2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143952" y="1458971"/>
            <a:ext cx="10209848" cy="486287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each non-terminal has two attributes, value _ate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keeping its value and type. </a:t>
            </a:r>
          </a:p>
          <a:p>
            <a:r>
              <a:rPr lang="en-US" sz="2000" dirty="0">
                <a:solidFill>
                  <a:srgbClr val="CC00CC"/>
                </a:solidFill>
              </a:rPr>
              <a:t>start </a:t>
            </a:r>
            <a:r>
              <a:rPr lang="en-US" sz="2000" dirty="0">
                <a:solidFill>
                  <a:srgbClr val="0066FF"/>
                </a:solidFill>
              </a:rPr>
              <a:t>returns [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 = str(), 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str()]: </a:t>
            </a:r>
            <a:r>
              <a:rPr lang="en-US" sz="2000" dirty="0">
                <a:solidFill>
                  <a:srgbClr val="CC00CC"/>
                </a:solidFill>
              </a:rPr>
              <a:t>p=prog EOF  </a:t>
            </a:r>
            <a:r>
              <a:rPr lang="en-US" sz="2000" dirty="0">
                <a:solidFill>
                  <a:srgbClr val="0066FF"/>
                </a:solidFill>
              </a:rPr>
              <a:t>{$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=$</a:t>
            </a:r>
            <a:r>
              <a:rPr lang="en-US" sz="2000" dirty="0" err="1">
                <a:solidFill>
                  <a:srgbClr val="0066FF"/>
                </a:solidFill>
              </a:rPr>
              <a:t>p.value_attr</a:t>
            </a:r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>
                <a:solidFill>
                  <a:srgbClr val="0066FF"/>
                </a:solidFill>
              </a:rPr>
              <a:t>$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$</a:t>
            </a:r>
            <a:r>
              <a:rPr lang="en-US" sz="2000" dirty="0" err="1">
                <a:solidFill>
                  <a:srgbClr val="0066FF"/>
                </a:solidFill>
              </a:rPr>
              <a:t>p.type_attr</a:t>
            </a:r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>
                <a:solidFill>
                  <a:srgbClr val="0066FF"/>
                </a:solidFill>
              </a:rPr>
              <a:t>print('Final Value:', $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)</a:t>
            </a:r>
          </a:p>
          <a:p>
            <a:r>
              <a:rPr lang="en-US" sz="2000" dirty="0">
                <a:solidFill>
                  <a:srgbClr val="0066FF"/>
                </a:solidFill>
              </a:rPr>
              <a:t>print('Final type:', $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)</a:t>
            </a: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66FF"/>
                </a:solidFill>
              </a:rPr>
              <a:t>}</a:t>
            </a:r>
            <a:r>
              <a:rPr lang="en-US" sz="2000" dirty="0">
                <a:solidFill>
                  <a:srgbClr val="CC00CC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//Each program consists of several assignment statements, </a:t>
            </a:r>
            <a:r>
              <a:rPr lang="en-US" sz="2000" b="1" dirty="0">
                <a:solidFill>
                  <a:schemeClr val="accent6">
                    <a:lumMod val="75000"/>
                  </a:schemeClr>
                </a:solidFill>
              </a:rPr>
              <a:t>assign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000" dirty="0"/>
              <a:t> </a:t>
            </a:r>
          </a:p>
          <a:p>
            <a:r>
              <a:rPr lang="en-US" sz="2000" dirty="0">
                <a:solidFill>
                  <a:srgbClr val="CC3399"/>
                </a:solidFill>
              </a:rPr>
              <a:t>prog</a:t>
            </a:r>
            <a:r>
              <a:rPr lang="en-US" sz="2000" dirty="0">
                <a:solidFill>
                  <a:srgbClr val="0066FF"/>
                </a:solidFill>
              </a:rPr>
              <a:t> returns [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 = str(), 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str()]</a:t>
            </a:r>
            <a:r>
              <a:rPr lang="en-US" sz="2000" dirty="0">
                <a:solidFill>
                  <a:srgbClr val="CC3399"/>
                </a:solidFill>
              </a:rPr>
              <a:t>: prog </a:t>
            </a:r>
            <a:r>
              <a:rPr lang="en-US" sz="2000" dirty="0">
                <a:solidFill>
                  <a:srgbClr val="0066FF"/>
                </a:solidFill>
              </a:rPr>
              <a:t>a=</a:t>
            </a:r>
            <a:r>
              <a:rPr lang="en-US" sz="2000" dirty="0">
                <a:solidFill>
                  <a:srgbClr val="CC3399"/>
                </a:solidFill>
              </a:rPr>
              <a:t>assign</a:t>
            </a:r>
            <a:r>
              <a:rPr lang="en-US" sz="2000" dirty="0">
                <a:solidFill>
                  <a:srgbClr val="0066FF"/>
                </a:solidFill>
              </a:rPr>
              <a:t> </a:t>
            </a:r>
            <a:r>
              <a:rPr lang="en-US" sz="2000" dirty="0">
                <a:solidFill>
                  <a:srgbClr val="CC3399"/>
                </a:solidFill>
              </a:rPr>
              <a:t>| </a:t>
            </a:r>
            <a:r>
              <a:rPr lang="en-US" sz="2000" dirty="0">
                <a:solidFill>
                  <a:srgbClr val="0066FF"/>
                </a:solidFill>
              </a:rPr>
              <a:t>a=</a:t>
            </a:r>
            <a:r>
              <a:rPr lang="en-US" sz="2000" dirty="0">
                <a:solidFill>
                  <a:srgbClr val="CC3399"/>
                </a:solidFill>
              </a:rPr>
              <a:t>assign       </a:t>
            </a:r>
            <a:r>
              <a:rPr lang="en-US" sz="2000" dirty="0">
                <a:solidFill>
                  <a:srgbClr val="0066FF"/>
                </a:solidFill>
              </a:rPr>
              <a:t>{$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=$</a:t>
            </a:r>
            <a:r>
              <a:rPr lang="en-US" sz="2000" dirty="0" err="1">
                <a:solidFill>
                  <a:srgbClr val="0066FF"/>
                </a:solidFill>
              </a:rPr>
              <a:t>a.value_attr</a:t>
            </a:r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>
                <a:solidFill>
                  <a:srgbClr val="0066FF"/>
                </a:solidFill>
              </a:rPr>
              <a:t>$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$</a:t>
            </a:r>
            <a:r>
              <a:rPr lang="en-US" sz="2000" dirty="0" err="1">
                <a:solidFill>
                  <a:srgbClr val="0066FF"/>
                </a:solidFill>
              </a:rPr>
              <a:t>a.type_attr</a:t>
            </a:r>
            <a:endParaRPr lang="en-US" sz="2000" dirty="0">
              <a:solidFill>
                <a:srgbClr val="0066FF"/>
              </a:solidFill>
            </a:endParaRPr>
          </a:p>
          <a:p>
            <a:pPr>
              <a:spcAft>
                <a:spcPts val="600"/>
              </a:spcAft>
            </a:pPr>
            <a:r>
              <a:rPr lang="en-US" sz="2000" dirty="0">
                <a:solidFill>
                  <a:srgbClr val="0066FF"/>
                </a:solidFill>
              </a:rPr>
              <a:t>}</a:t>
            </a:r>
            <a:r>
              <a:rPr lang="en-US" sz="2000" dirty="0">
                <a:solidFill>
                  <a:srgbClr val="CC00CC"/>
                </a:solidFill>
              </a:rPr>
              <a:t>;</a:t>
            </a:r>
          </a:p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//Each non-terminal function return its two attributes,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and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</a:p>
          <a:p>
            <a:r>
              <a:rPr lang="en-US" sz="2000" dirty="0">
                <a:solidFill>
                  <a:srgbClr val="CC00CC"/>
                </a:solidFill>
              </a:rPr>
              <a:t>assign</a:t>
            </a:r>
            <a:r>
              <a:rPr lang="en-US" sz="2000" dirty="0">
                <a:solidFill>
                  <a:srgbClr val="0066FF"/>
                </a:solidFill>
              </a:rPr>
              <a:t> returns [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 = str(), 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str()]: </a:t>
            </a:r>
            <a:r>
              <a:rPr lang="en-US" sz="2000" dirty="0">
                <a:solidFill>
                  <a:srgbClr val="CC00CC"/>
                </a:solidFill>
              </a:rPr>
              <a:t>ID ':=' e=expr (NEWLINE | EOF)      </a:t>
            </a:r>
            <a:r>
              <a:rPr lang="en-US" sz="2000" dirty="0">
                <a:solidFill>
                  <a:srgbClr val="0066FF"/>
                </a:solidFill>
              </a:rPr>
              <a:t>{$</a:t>
            </a:r>
            <a:r>
              <a:rPr lang="en-US" sz="2000" dirty="0" err="1">
                <a:solidFill>
                  <a:srgbClr val="0066FF"/>
                </a:solidFill>
              </a:rPr>
              <a:t>value_attr</a:t>
            </a:r>
            <a:r>
              <a:rPr lang="en-US" sz="2000" dirty="0">
                <a:solidFill>
                  <a:srgbClr val="0066FF"/>
                </a:solidFill>
              </a:rPr>
              <a:t>=$</a:t>
            </a:r>
            <a:r>
              <a:rPr lang="en-US" sz="2000" dirty="0" err="1">
                <a:solidFill>
                  <a:srgbClr val="0066FF"/>
                </a:solidFill>
              </a:rPr>
              <a:t>e.value_attr</a:t>
            </a:r>
            <a:endParaRPr lang="en-US" sz="2000" dirty="0">
              <a:solidFill>
                <a:srgbClr val="0066FF"/>
              </a:solidFill>
            </a:endParaRPr>
          </a:p>
          <a:p>
            <a:r>
              <a:rPr lang="en-US" sz="2000" dirty="0">
                <a:solidFill>
                  <a:srgbClr val="0066FF"/>
                </a:solidFill>
              </a:rPr>
              <a:t>$</a:t>
            </a:r>
            <a:r>
              <a:rPr lang="en-US" sz="2000" dirty="0" err="1">
                <a:solidFill>
                  <a:srgbClr val="0066FF"/>
                </a:solidFill>
              </a:rPr>
              <a:t>type_attr</a:t>
            </a:r>
            <a:r>
              <a:rPr lang="en-US" sz="2000" dirty="0">
                <a:solidFill>
                  <a:srgbClr val="0066FF"/>
                </a:solidFill>
              </a:rPr>
              <a:t> = $</a:t>
            </a:r>
            <a:r>
              <a:rPr lang="en-US" sz="2000" dirty="0" err="1">
                <a:solidFill>
                  <a:srgbClr val="0066FF"/>
                </a:solidFill>
              </a:rPr>
              <a:t>e.type_attr</a:t>
            </a:r>
            <a:r>
              <a:rPr lang="en-US" sz="2000" dirty="0">
                <a:solidFill>
                  <a:srgbClr val="0066FF"/>
                </a:solidFill>
              </a:rPr>
              <a:t> };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EF6FBF4-6291-465D-A5DB-C46C41E31927}"/>
              </a:ext>
            </a:extLst>
          </p:cNvPr>
          <p:cNvSpPr txBox="1"/>
          <p:nvPr/>
        </p:nvSpPr>
        <p:spPr>
          <a:xfrm>
            <a:off x="7124701" y="2371725"/>
            <a:ext cx="37719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start ::=  prog EOF </a:t>
            </a:r>
          </a:p>
          <a:p>
            <a:r>
              <a:rPr lang="en-US" dirty="0">
                <a:solidFill>
                  <a:srgbClr val="CC00CC"/>
                </a:solidFill>
              </a:rPr>
              <a:t>prog  ::= prog assign | assign;</a:t>
            </a:r>
          </a:p>
          <a:p>
            <a:r>
              <a:rPr lang="en-US" dirty="0">
                <a:solidFill>
                  <a:srgbClr val="CC00CC"/>
                </a:solidFill>
              </a:rPr>
              <a:t>assign ::= id ‘:=‘ expr (NEWLINE|EOF) ; </a:t>
            </a:r>
          </a:p>
        </p:txBody>
      </p:sp>
    </p:spTree>
    <p:extLst>
      <p:ext uri="{BB962C8B-B14F-4D97-AF65-F5344CB8AC3E}">
        <p14:creationId xmlns:p14="http://schemas.microsoft.com/office/powerpoint/2010/main" val="22639688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35C2D2-620A-4C26-870E-143E5E63D912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89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34426" y="716834"/>
            <a:ext cx="997089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-3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47775" y="1489491"/>
            <a:ext cx="10277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C3399"/>
                </a:solidFill>
              </a:rPr>
              <a:t>// expr ::= expr ‘+’ term</a:t>
            </a:r>
          </a:p>
          <a:p>
            <a:r>
              <a:rPr lang="en-US" sz="2000" dirty="0">
                <a:solidFill>
                  <a:srgbClr val="CC3399"/>
                </a:solidFill>
              </a:rPr>
              <a:t>expr</a:t>
            </a:r>
            <a:r>
              <a:rPr lang="en-US" sz="2000" dirty="0">
                <a:solidFill>
                  <a:srgbClr val="390BFD"/>
                </a:solidFill>
              </a:rPr>
              <a:t> returns [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str(), </a:t>
            </a:r>
            <a:r>
              <a:rPr lang="en-US" sz="2000" dirty="0" err="1">
                <a:solidFill>
                  <a:srgbClr val="390BFD"/>
                </a:solidFill>
              </a:rPr>
              <a:t>type_attr</a:t>
            </a:r>
            <a:r>
              <a:rPr lang="en-US" sz="2000" dirty="0">
                <a:solidFill>
                  <a:srgbClr val="390BFD"/>
                </a:solidFill>
              </a:rPr>
              <a:t> = str()]: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e=</a:t>
            </a:r>
            <a:r>
              <a:rPr lang="en-US" sz="2000" dirty="0">
                <a:solidFill>
                  <a:srgbClr val="CC3399"/>
                </a:solidFill>
              </a:rPr>
              <a:t>expr '+' </a:t>
            </a:r>
            <a:r>
              <a:rPr lang="en-US" sz="2000" dirty="0">
                <a:solidFill>
                  <a:srgbClr val="390BFD"/>
                </a:solidFill>
              </a:rPr>
              <a:t>t=</a:t>
            </a:r>
            <a:r>
              <a:rPr lang="en-US" sz="2000" dirty="0">
                <a:solidFill>
                  <a:srgbClr val="CC3399"/>
                </a:solidFill>
              </a:rPr>
              <a:t>term</a:t>
            </a:r>
            <a:r>
              <a:rPr lang="en-US" sz="2000" dirty="0">
                <a:solidFill>
                  <a:srgbClr val="390BFD"/>
                </a:solidFill>
              </a:rPr>
              <a:t>     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{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//1- Type checking: when you add two operands their type should be compatible.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if $</a:t>
            </a:r>
            <a:r>
              <a:rPr lang="en-US" sz="2000" dirty="0" err="1">
                <a:solidFill>
                  <a:srgbClr val="390BFD"/>
                </a:solidFill>
              </a:rPr>
              <a:t>e.type_attr</a:t>
            </a:r>
            <a:r>
              <a:rPr lang="en-US" sz="2000" dirty="0">
                <a:solidFill>
                  <a:srgbClr val="390BFD"/>
                </a:solidFill>
              </a:rPr>
              <a:t> !=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: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print('Semantic error4 in "+" operator: Inconsistent types!’)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else: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2- set the type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and the value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$</a:t>
            </a:r>
            <a:r>
              <a:rPr lang="en-US" sz="2000" dirty="0" err="1">
                <a:solidFill>
                  <a:srgbClr val="390BFD"/>
                </a:solidFill>
              </a:rPr>
              <a:t>type_attr</a:t>
            </a:r>
            <a:r>
              <a:rPr lang="en-US" sz="2000" dirty="0">
                <a:solidFill>
                  <a:srgbClr val="390BFD"/>
                </a:solidFill>
              </a:rPr>
              <a:t> =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if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=='float’: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//2.1 We should not compute the value, however we do.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str(float($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) + float($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elif</a:t>
            </a:r>
            <a:r>
              <a:rPr lang="en-US" sz="2000" dirty="0">
                <a:solidFill>
                  <a:srgbClr val="390BFD"/>
                </a:solidFill>
              </a:rPr>
              <a:t>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=='int’: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//2.2 We should not compute the value, however we do.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str(int($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) + int($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elif</a:t>
            </a:r>
            <a:r>
              <a:rPr lang="en-US" sz="2000" dirty="0">
                <a:solidFill>
                  <a:srgbClr val="390BFD"/>
                </a:solidFill>
              </a:rPr>
              <a:t>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=='str’: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 This is the right work to do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    temp = </a:t>
            </a:r>
            <a:r>
              <a:rPr lang="en-US" sz="2000" dirty="0" err="1">
                <a:solidFill>
                  <a:srgbClr val="390BFD"/>
                </a:solidFill>
              </a:rPr>
              <a:t>self.create_temp</a:t>
            </a:r>
            <a:r>
              <a:rPr lang="en-US" sz="2000" dirty="0">
                <a:solidFill>
                  <a:srgbClr val="390BFD"/>
                </a:solidFill>
              </a:rPr>
              <a:t>()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2.3.1 Create a temporary variable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print(temp, '=', 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, '+', 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2.3.2 save  the string in the temp. var.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temp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expr ::=  </a:t>
            </a:r>
            <a:r>
              <a:rPr lang="en-US" b="1" dirty="0">
                <a:solidFill>
                  <a:srgbClr val="CC00CC"/>
                </a:solidFill>
              </a:rPr>
              <a:t>expr ‘+’ term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| expr ‘-’ term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| term; </a:t>
            </a:r>
          </a:p>
        </p:txBody>
      </p:sp>
    </p:spTree>
    <p:extLst>
      <p:ext uri="{BB962C8B-B14F-4D97-AF65-F5344CB8AC3E}">
        <p14:creationId xmlns:p14="http://schemas.microsoft.com/office/powerpoint/2010/main" val="8108212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1D8E512-B7CE-495F-AA2F-2D0DFAA16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S. Parsa</a:t>
            </a:r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6E485F-F37A-431C-A6F2-616AF6E89F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F5E139EB-6DF4-4D66-BA74-7BAD64AF6791}" type="slidenum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91225A2-9CDA-468E-8129-9E539E9AFFEC}"/>
              </a:ext>
            </a:extLst>
          </p:cNvPr>
          <p:cNvSpPr/>
          <p:nvPr/>
        </p:nvSpPr>
        <p:spPr>
          <a:xfrm>
            <a:off x="1026795" y="648839"/>
            <a:ext cx="7323342" cy="584775"/>
          </a:xfrm>
          <a:prstGeom prst="rect">
            <a:avLst/>
          </a:prstGeom>
          <a:noFill/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 wrap="square" lIns="91440" tIns="45720" rIns="91440" bIns="4572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3200" dirty="0">
                <a:ln w="0"/>
                <a:latin typeface="Segoe UI" panose="020B0502040204020203" pitchFamily="34" charset="0"/>
              </a:rPr>
              <a:t>How: Syntax directed action</a:t>
            </a:r>
            <a:endParaRPr kumimoji="0" lang="en-US" sz="3200" i="0" u="none" strike="noStrike" kern="1200" normalizeH="0" baseline="0" noProof="0" dirty="0">
              <a:ln w="0"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5F803B-A226-42BE-BD8C-3E885BC0AD42}"/>
              </a:ext>
            </a:extLst>
          </p:cNvPr>
          <p:cNvSpPr txBox="1"/>
          <p:nvPr/>
        </p:nvSpPr>
        <p:spPr>
          <a:xfrm>
            <a:off x="1105535" y="1452689"/>
            <a:ext cx="9682480" cy="13668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200" i="1" dirty="0">
                <a:solidFill>
                  <a:prstClr val="black"/>
                </a:solidFill>
                <a:latin typeface="Helvetica Neue"/>
              </a:rPr>
              <a:t>Write functions to take any desired action when visiting different symbols (terminal or non-terminal) while traversing the parse tree for a given source code. 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858A51A-5746-4626-B786-B1020A532B6C}"/>
              </a:ext>
            </a:extLst>
          </p:cNvPr>
          <p:cNvSpPr txBox="1"/>
          <p:nvPr/>
        </p:nvSpPr>
        <p:spPr>
          <a:xfrm>
            <a:off x="1026795" y="2819538"/>
            <a:ext cx="9682480" cy="307699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/>
              <a:t>A common method of </a:t>
            </a:r>
            <a:r>
              <a:rPr lang="en-US" sz="2400" b="1" dirty="0"/>
              <a:t>syntax-directed action is</a:t>
            </a:r>
            <a:r>
              <a:rPr lang="en-US" sz="2400" dirty="0"/>
              <a:t> translating a string into a sequence of actions by attaching one such action to each rule of a grammar.</a:t>
            </a:r>
          </a:p>
          <a:p>
            <a:pPr marL="342900" lvl="0" indent="-342900" algn="just">
              <a:lnSpc>
                <a:spcPct val="130000"/>
              </a:lnSpc>
              <a:spcAft>
                <a:spcPts val="1200"/>
              </a:spcAft>
              <a:buFont typeface="Arial" panose="020B0604020202020204" pitchFamily="34" charset="0"/>
              <a:buChar char="•"/>
              <a:defRPr/>
            </a:pPr>
            <a:r>
              <a:rPr lang="en-US" sz="2400" dirty="0">
                <a:solidFill>
                  <a:prstClr val="black"/>
                </a:solidFill>
                <a:latin typeface="Helvetica Neue"/>
              </a:rPr>
              <a:t>The actions are implemented as methods dependent on whether for instance the aim is to refactor source code, detect smell, detect vulnerability or generate intermediate code.</a:t>
            </a:r>
          </a:p>
        </p:txBody>
      </p:sp>
    </p:spTree>
    <p:extLst>
      <p:ext uri="{BB962C8B-B14F-4D97-AF65-F5344CB8AC3E}">
        <p14:creationId xmlns:p14="http://schemas.microsoft.com/office/powerpoint/2010/main" val="27824700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AF0E681-9B12-4398-A3D0-F85BCD6249FD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90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53476" y="737969"/>
            <a:ext cx="10277475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-4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076325" y="1432341"/>
            <a:ext cx="10277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rgbClr val="CC3399"/>
                </a:solidFill>
              </a:rPr>
              <a:t>// expr ::= expr ‘-’ term</a:t>
            </a:r>
          </a:p>
          <a:p>
            <a:r>
              <a:rPr lang="en-US" sz="2000" dirty="0">
                <a:solidFill>
                  <a:srgbClr val="CC3399"/>
                </a:solidFill>
              </a:rPr>
              <a:t>expr</a:t>
            </a:r>
            <a:r>
              <a:rPr lang="en-US" sz="2000" dirty="0">
                <a:solidFill>
                  <a:srgbClr val="390BFD"/>
                </a:solidFill>
              </a:rPr>
              <a:t> returns [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str(), </a:t>
            </a:r>
            <a:r>
              <a:rPr lang="en-US" sz="2000" dirty="0" err="1">
                <a:solidFill>
                  <a:srgbClr val="390BFD"/>
                </a:solidFill>
              </a:rPr>
              <a:t>type_attr</a:t>
            </a:r>
            <a:r>
              <a:rPr lang="en-US" sz="2000" dirty="0">
                <a:solidFill>
                  <a:srgbClr val="390BFD"/>
                </a:solidFill>
              </a:rPr>
              <a:t> = str()]: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e=</a:t>
            </a:r>
            <a:r>
              <a:rPr lang="en-US" sz="2000" dirty="0">
                <a:solidFill>
                  <a:srgbClr val="CC3399"/>
                </a:solidFill>
              </a:rPr>
              <a:t>expr ‘-' </a:t>
            </a:r>
            <a:r>
              <a:rPr lang="en-US" sz="2000" dirty="0">
                <a:solidFill>
                  <a:srgbClr val="390BFD"/>
                </a:solidFill>
              </a:rPr>
              <a:t>t=</a:t>
            </a:r>
            <a:r>
              <a:rPr lang="en-US" sz="2000" dirty="0">
                <a:solidFill>
                  <a:srgbClr val="CC3399"/>
                </a:solidFill>
              </a:rPr>
              <a:t>term</a:t>
            </a:r>
            <a:r>
              <a:rPr lang="en-US" sz="2000" dirty="0">
                <a:solidFill>
                  <a:srgbClr val="390BFD"/>
                </a:solidFill>
              </a:rPr>
              <a:t>     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{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//1- Type checking: when you subtract two operands their type should be compatible.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if $</a:t>
            </a:r>
            <a:r>
              <a:rPr lang="en-US" sz="2000" dirty="0" err="1">
                <a:solidFill>
                  <a:srgbClr val="390BFD"/>
                </a:solidFill>
              </a:rPr>
              <a:t>e.type_attr</a:t>
            </a:r>
            <a:r>
              <a:rPr lang="en-US" sz="2000" dirty="0">
                <a:solidFill>
                  <a:srgbClr val="390BFD"/>
                </a:solidFill>
              </a:rPr>
              <a:t> !=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:</a:t>
            </a:r>
            <a:endParaRPr lang="en-US" sz="2000" dirty="0">
              <a:solidFill>
                <a:schemeClr val="accent6">
                  <a:lumMod val="75000"/>
                </a:schemeClr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print('Semantic error4 in “-" operator: Inconsistent types!’)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else: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2- set the type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and the value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</a:t>
            </a:r>
            <a:r>
              <a:rPr lang="en-US" sz="2000" dirty="0">
                <a:solidFill>
                  <a:srgbClr val="390BFD"/>
                </a:solidFill>
              </a:rPr>
              <a:t> 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$</a:t>
            </a:r>
            <a:r>
              <a:rPr lang="en-US" sz="2000" dirty="0" err="1">
                <a:solidFill>
                  <a:srgbClr val="390BFD"/>
                </a:solidFill>
              </a:rPr>
              <a:t>type_attr</a:t>
            </a:r>
            <a:r>
              <a:rPr lang="en-US" sz="2000" dirty="0">
                <a:solidFill>
                  <a:srgbClr val="390BFD"/>
                </a:solidFill>
              </a:rPr>
              <a:t> =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if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=='float’: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 //2.1 We should not compute the value, however we do.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str(float($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) - float($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elif</a:t>
            </a:r>
            <a:r>
              <a:rPr lang="en-US" sz="2000" dirty="0">
                <a:solidFill>
                  <a:srgbClr val="390BFD"/>
                </a:solidFill>
              </a:rPr>
              <a:t>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=='int’: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//2.2 We should not compute the value, however we do.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str(int($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) - int($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))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</a:t>
            </a:r>
            <a:r>
              <a:rPr lang="en-US" sz="2000" dirty="0" err="1">
                <a:solidFill>
                  <a:srgbClr val="390BFD"/>
                </a:solidFill>
              </a:rPr>
              <a:t>elif</a:t>
            </a:r>
            <a:r>
              <a:rPr lang="en-US" sz="2000" dirty="0">
                <a:solidFill>
                  <a:srgbClr val="390BFD"/>
                </a:solidFill>
              </a:rPr>
              <a:t> $</a:t>
            </a:r>
            <a:r>
              <a:rPr lang="en-US" sz="2000" dirty="0" err="1">
                <a:solidFill>
                  <a:srgbClr val="390BFD"/>
                </a:solidFill>
              </a:rPr>
              <a:t>t.type_attr</a:t>
            </a:r>
            <a:r>
              <a:rPr lang="en-US" sz="2000" dirty="0">
                <a:solidFill>
                  <a:srgbClr val="390BFD"/>
                </a:solidFill>
              </a:rPr>
              <a:t>=='str’: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 This is the right work to do</a:t>
            </a:r>
            <a:endParaRPr lang="en-US" sz="2000" dirty="0">
              <a:solidFill>
                <a:srgbClr val="390BFD"/>
              </a:solidFill>
            </a:endParaRPr>
          </a:p>
          <a:p>
            <a:r>
              <a:rPr lang="en-US" sz="2000" dirty="0">
                <a:solidFill>
                  <a:srgbClr val="390BFD"/>
                </a:solidFill>
              </a:rPr>
              <a:t>        temp = </a:t>
            </a:r>
            <a:r>
              <a:rPr lang="en-US" sz="2000" err="1">
                <a:solidFill>
                  <a:srgbClr val="390BFD"/>
                </a:solidFill>
              </a:rPr>
              <a:t>self</a:t>
            </a:r>
            <a:r>
              <a:rPr lang="en-US" sz="2000">
                <a:solidFill>
                  <a:srgbClr val="390BFD"/>
                </a:solidFill>
              </a:rPr>
              <a:t>.create_temp()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2.3.1 Create a temporary variable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print(temp, '=', $</a:t>
            </a:r>
            <a:r>
              <a:rPr lang="en-US" sz="2000" dirty="0" err="1">
                <a:solidFill>
                  <a:srgbClr val="390BFD"/>
                </a:solidFill>
              </a:rPr>
              <a:t>e.value_attr</a:t>
            </a:r>
            <a:r>
              <a:rPr lang="en-US" sz="2000" dirty="0">
                <a:solidFill>
                  <a:srgbClr val="390BFD"/>
                </a:solidFill>
              </a:rPr>
              <a:t>, ‘-', $</a:t>
            </a:r>
            <a:r>
              <a:rPr lang="en-US" sz="2000" dirty="0" err="1">
                <a:solidFill>
                  <a:srgbClr val="390BFD"/>
                </a:solidFill>
              </a:rPr>
              <a:t>t.value_attr</a:t>
            </a:r>
            <a:r>
              <a:rPr lang="en-US" sz="2000" dirty="0">
                <a:solidFill>
                  <a:srgbClr val="390BFD"/>
                </a:solidFill>
              </a:rPr>
              <a:t>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2.3.2 save  the string in the temp. var.</a:t>
            </a:r>
          </a:p>
          <a:p>
            <a:r>
              <a:rPr lang="en-US" sz="2000" dirty="0">
                <a:solidFill>
                  <a:srgbClr val="390BFD"/>
                </a:solidFill>
              </a:rPr>
              <a:t>        $</a:t>
            </a:r>
            <a:r>
              <a:rPr lang="en-US" sz="2000" dirty="0" err="1">
                <a:solidFill>
                  <a:srgbClr val="390BFD"/>
                </a:solidFill>
              </a:rPr>
              <a:t>value_attr</a:t>
            </a:r>
            <a:r>
              <a:rPr lang="en-US" sz="2000" dirty="0">
                <a:solidFill>
                  <a:srgbClr val="390BFD"/>
                </a:solidFill>
              </a:rPr>
              <a:t> = temp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expr ::=  expr ‘+’ term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expr ‘-’ term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| term; </a:t>
            </a:r>
          </a:p>
        </p:txBody>
      </p:sp>
    </p:spTree>
    <p:extLst>
      <p:ext uri="{BB962C8B-B14F-4D97-AF65-F5344CB8AC3E}">
        <p14:creationId xmlns:p14="http://schemas.microsoft.com/office/powerpoint/2010/main" val="421405381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4CE78C-2EC4-4A66-8713-98D3A7E7DC73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91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239202" y="743118"/>
            <a:ext cx="992409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- 5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expr ::=  expr ‘+’ term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expr ‘-’ term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| term; 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65E1733-BA39-4C86-B255-7125F031730E}"/>
              </a:ext>
            </a:extLst>
          </p:cNvPr>
          <p:cNvSpPr txBox="1"/>
          <p:nvPr/>
        </p:nvSpPr>
        <p:spPr>
          <a:xfrm>
            <a:off x="1028700" y="1300549"/>
            <a:ext cx="5286375" cy="123110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    | t=term        {$</a:t>
            </a:r>
            <a:r>
              <a:rPr lang="en-US" dirty="0" err="1"/>
              <a:t>type_attr</a:t>
            </a:r>
            <a:r>
              <a:rPr lang="en-US" dirty="0"/>
              <a:t> = $</a:t>
            </a:r>
            <a:r>
              <a:rPr lang="en-US" dirty="0" err="1"/>
              <a:t>t.type_attr</a:t>
            </a:r>
            <a:endParaRPr lang="en-US" dirty="0"/>
          </a:p>
          <a:p>
            <a:pPr>
              <a:spcAft>
                <a:spcPts val="1200"/>
              </a:spcAft>
            </a:pPr>
            <a:r>
              <a:rPr lang="en-US" dirty="0"/>
              <a:t>	             $</a:t>
            </a:r>
            <a:r>
              <a:rPr lang="en-US" dirty="0" err="1"/>
              <a:t>value_attr</a:t>
            </a:r>
            <a:r>
              <a:rPr lang="en-US" dirty="0"/>
              <a:t> = $</a:t>
            </a:r>
            <a:r>
              <a:rPr lang="en-US" dirty="0" err="1"/>
              <a:t>t.value_attr</a:t>
            </a:r>
            <a:r>
              <a:rPr lang="en-US" dirty="0"/>
              <a:t> };</a:t>
            </a:r>
          </a:p>
        </p:txBody>
      </p:sp>
    </p:spTree>
    <p:extLst>
      <p:ext uri="{BB962C8B-B14F-4D97-AF65-F5344CB8AC3E}">
        <p14:creationId xmlns:p14="http://schemas.microsoft.com/office/powerpoint/2010/main" val="3026555480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9AF7A8D-5AF6-43A8-9089-0F928A4E38F0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92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34426" y="716834"/>
            <a:ext cx="9652843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Attributed grammar for a calculator -6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47775" y="1489491"/>
            <a:ext cx="10277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term ::= term ‘*’ factor</a:t>
            </a:r>
          </a:p>
          <a:p>
            <a:r>
              <a:rPr lang="en-US" sz="2000" dirty="0"/>
              <a:t>term returns [</a:t>
            </a:r>
            <a:r>
              <a:rPr lang="en-US" sz="2000" dirty="0" err="1"/>
              <a:t>value_attr</a:t>
            </a:r>
            <a:r>
              <a:rPr lang="en-US" sz="2000" dirty="0"/>
              <a:t> = str(), </a:t>
            </a:r>
            <a:r>
              <a:rPr lang="en-US" sz="2000" dirty="0" err="1"/>
              <a:t>type_attr</a:t>
            </a:r>
            <a:r>
              <a:rPr lang="en-US" sz="2000" dirty="0"/>
              <a:t> = str()]:</a:t>
            </a:r>
          </a:p>
          <a:p>
            <a:r>
              <a:rPr lang="en-US" sz="2000" dirty="0"/>
              <a:t>    t=term ‘*’ f=factor      </a:t>
            </a:r>
          </a:p>
          <a:p>
            <a:r>
              <a:rPr lang="en-US" sz="2000" dirty="0"/>
              <a:t>{ 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1- Type checking: when you multiply two operands their type should be compatible.</a:t>
            </a:r>
          </a:p>
          <a:p>
            <a:r>
              <a:rPr lang="en-US" sz="2000" dirty="0"/>
              <a:t> if $</a:t>
            </a:r>
            <a:r>
              <a:rPr lang="en-US" sz="2000" dirty="0" err="1"/>
              <a:t>t.type_attr</a:t>
            </a:r>
            <a:r>
              <a:rPr lang="en-US" sz="2000" dirty="0"/>
              <a:t> != $</a:t>
            </a:r>
            <a:r>
              <a:rPr lang="en-US" sz="2000" dirty="0" err="1"/>
              <a:t>f.type_attr</a:t>
            </a:r>
            <a:r>
              <a:rPr lang="en-US" sz="2000" dirty="0"/>
              <a:t>:</a:t>
            </a:r>
          </a:p>
          <a:p>
            <a:r>
              <a:rPr lang="en-US" sz="2000" dirty="0"/>
              <a:t>    print('Semantic error4 in “*" operator: Inconsistent types!’)</a:t>
            </a:r>
          </a:p>
          <a:p>
            <a:r>
              <a:rPr lang="en-US" sz="2000" dirty="0"/>
              <a:t> else: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2- set the type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and the value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sz="2000" dirty="0"/>
              <a:t>    $</a:t>
            </a:r>
            <a:r>
              <a:rPr lang="en-US" sz="2000" dirty="0" err="1"/>
              <a:t>type_attr</a:t>
            </a:r>
            <a:r>
              <a:rPr lang="en-US" sz="2000" dirty="0"/>
              <a:t> = $</a:t>
            </a:r>
            <a:r>
              <a:rPr lang="en-US" sz="2000" dirty="0" err="1"/>
              <a:t>f.type_attr</a:t>
            </a:r>
            <a:endParaRPr lang="en-US" sz="2000" dirty="0"/>
          </a:p>
          <a:p>
            <a:r>
              <a:rPr lang="en-US" sz="2000" dirty="0"/>
              <a:t>    if $</a:t>
            </a:r>
            <a:r>
              <a:rPr lang="en-US" sz="2000" dirty="0" err="1"/>
              <a:t>f.type_attr</a:t>
            </a:r>
            <a:r>
              <a:rPr lang="en-US" sz="2000" dirty="0"/>
              <a:t>=='float’: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//2.1 We should not compute the value, however we do.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str(float($</a:t>
            </a:r>
            <a:r>
              <a:rPr lang="en-US" sz="2000" dirty="0" err="1"/>
              <a:t>t.value_attr</a:t>
            </a:r>
            <a:r>
              <a:rPr lang="en-US" sz="2000" dirty="0"/>
              <a:t>) * float($</a:t>
            </a:r>
            <a:r>
              <a:rPr lang="en-US" sz="2000" dirty="0" err="1"/>
              <a:t>f.value_attr</a:t>
            </a:r>
            <a:r>
              <a:rPr lang="en-US" sz="2000" dirty="0"/>
              <a:t>))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elif</a:t>
            </a:r>
            <a:r>
              <a:rPr lang="en-US" sz="2000" dirty="0"/>
              <a:t> $</a:t>
            </a:r>
            <a:r>
              <a:rPr lang="en-US" sz="2000" dirty="0" err="1"/>
              <a:t>f.type_attr</a:t>
            </a:r>
            <a:r>
              <a:rPr lang="en-US" sz="2000" dirty="0"/>
              <a:t>=='int’:       //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2.2 We should not compute the value, however we do.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str(int($</a:t>
            </a:r>
            <a:r>
              <a:rPr lang="en-US" sz="2000" dirty="0" err="1"/>
              <a:t>t.value_attr</a:t>
            </a:r>
            <a:r>
              <a:rPr lang="en-US" sz="2000" dirty="0"/>
              <a:t>) * int($</a:t>
            </a:r>
            <a:r>
              <a:rPr lang="en-US" sz="2000" dirty="0" err="1"/>
              <a:t>f.value_attr</a:t>
            </a:r>
            <a:r>
              <a:rPr lang="en-US" sz="2000" dirty="0"/>
              <a:t>))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elif</a:t>
            </a:r>
            <a:r>
              <a:rPr lang="en-US" sz="2000" dirty="0"/>
              <a:t> $</a:t>
            </a:r>
            <a:r>
              <a:rPr lang="en-US" sz="2000" dirty="0" err="1"/>
              <a:t>f.type_attr</a:t>
            </a:r>
            <a:r>
              <a:rPr lang="en-US" sz="2000" dirty="0"/>
              <a:t>=='str’:       // 2.3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This is the right work to do</a:t>
            </a:r>
          </a:p>
          <a:p>
            <a:r>
              <a:rPr lang="en-US" sz="2000" dirty="0"/>
              <a:t>        temp = </a:t>
            </a:r>
            <a:r>
              <a:rPr lang="en-US" sz="2000" dirty="0" err="1"/>
              <a:t>self.create_temp</a:t>
            </a:r>
            <a:r>
              <a:rPr lang="en-US" sz="2000" dirty="0"/>
              <a:t>()   //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2.3.1 Create a temporary variable</a:t>
            </a:r>
          </a:p>
          <a:p>
            <a:r>
              <a:rPr lang="en-US" sz="2000" dirty="0"/>
              <a:t>        print(temp, '=‘, $</a:t>
            </a:r>
            <a:r>
              <a:rPr lang="en-US" sz="2000" dirty="0" err="1"/>
              <a:t>t.value_attr</a:t>
            </a:r>
            <a:r>
              <a:rPr lang="en-US" sz="2000" dirty="0"/>
              <a:t>, ‘*’, $</a:t>
            </a:r>
            <a:r>
              <a:rPr lang="en-US" sz="2000" dirty="0" err="1"/>
              <a:t>f.value_attr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2.3.2 save  the string in the temp. var.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temp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term ::=  term ‘*’ factor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term ‘/’ </a:t>
            </a:r>
            <a:r>
              <a:rPr lang="en-US" dirty="0">
                <a:solidFill>
                  <a:srgbClr val="CC00CC"/>
                </a:solidFill>
              </a:rPr>
              <a:t>factor</a:t>
            </a:r>
            <a:endParaRPr lang="en-US" b="1" dirty="0">
              <a:solidFill>
                <a:srgbClr val="CC00CC"/>
              </a:solidFill>
            </a:endParaRPr>
          </a:p>
          <a:p>
            <a:r>
              <a:rPr lang="en-US" dirty="0">
                <a:solidFill>
                  <a:srgbClr val="CC00CC"/>
                </a:solidFill>
              </a:rPr>
              <a:t>              | factor; </a:t>
            </a:r>
          </a:p>
        </p:txBody>
      </p:sp>
    </p:spTree>
    <p:extLst>
      <p:ext uri="{BB962C8B-B14F-4D97-AF65-F5344CB8AC3E}">
        <p14:creationId xmlns:p14="http://schemas.microsoft.com/office/powerpoint/2010/main" val="113955307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646037-99B1-4837-9E41-20AC6C832916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93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247775" y="764459"/>
            <a:ext cx="1058641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Attributed grammar for a calculator -7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38250" y="1290397"/>
            <a:ext cx="10277475" cy="501675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term ::= term ‘/’ factor</a:t>
            </a:r>
          </a:p>
          <a:p>
            <a:r>
              <a:rPr lang="en-US" sz="2000" dirty="0"/>
              <a:t>term returns [</a:t>
            </a:r>
            <a:r>
              <a:rPr lang="en-US" sz="2000" dirty="0" err="1"/>
              <a:t>value_attr</a:t>
            </a:r>
            <a:r>
              <a:rPr lang="en-US" sz="2000" dirty="0"/>
              <a:t> = str(), </a:t>
            </a:r>
            <a:r>
              <a:rPr lang="en-US" sz="2000" dirty="0" err="1"/>
              <a:t>type_attr</a:t>
            </a:r>
            <a:r>
              <a:rPr lang="en-US" sz="2000" dirty="0"/>
              <a:t> = str()]:</a:t>
            </a:r>
          </a:p>
          <a:p>
            <a:r>
              <a:rPr lang="en-US" sz="2000" dirty="0"/>
              <a:t>    t=term ‘*’ f=factor      </a:t>
            </a:r>
          </a:p>
          <a:p>
            <a:r>
              <a:rPr lang="en-US" sz="2000" dirty="0"/>
              <a:t>{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//1- Type checking: when you multiply two operands their type should be compatible</a:t>
            </a:r>
            <a:r>
              <a:rPr lang="en-US" sz="2000" dirty="0"/>
              <a:t>.</a:t>
            </a:r>
          </a:p>
          <a:p>
            <a:r>
              <a:rPr lang="en-US" sz="2000" dirty="0"/>
              <a:t> if $</a:t>
            </a:r>
            <a:r>
              <a:rPr lang="en-US" sz="2000" dirty="0" err="1"/>
              <a:t>t.type_attr</a:t>
            </a:r>
            <a:r>
              <a:rPr lang="en-US" sz="2000" dirty="0"/>
              <a:t> != $</a:t>
            </a:r>
            <a:r>
              <a:rPr lang="en-US" sz="2000" dirty="0" err="1"/>
              <a:t>f.type_attr</a:t>
            </a:r>
            <a:r>
              <a:rPr lang="en-US" sz="2000" dirty="0"/>
              <a:t>:</a:t>
            </a:r>
          </a:p>
          <a:p>
            <a:r>
              <a:rPr lang="en-US" sz="2000" dirty="0"/>
              <a:t>    print('Semantic error4 in  /  operator: Inconsistent types!’)</a:t>
            </a:r>
          </a:p>
          <a:p>
            <a:r>
              <a:rPr lang="en-US" sz="2000" dirty="0"/>
              <a:t> else: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2- set the type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type_attr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, and the value attribute, </a:t>
            </a:r>
            <a:r>
              <a:rPr lang="en-US" sz="2000" dirty="0" err="1">
                <a:solidFill>
                  <a:schemeClr val="accent6">
                    <a:lumMod val="75000"/>
                  </a:schemeClr>
                </a:solidFill>
              </a:rPr>
              <a:t>value_attr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. </a:t>
            </a:r>
          </a:p>
          <a:p>
            <a:r>
              <a:rPr lang="en-US" sz="2000" dirty="0"/>
              <a:t>    $</a:t>
            </a:r>
            <a:r>
              <a:rPr lang="en-US" sz="2000" dirty="0" err="1"/>
              <a:t>type_attr</a:t>
            </a:r>
            <a:r>
              <a:rPr lang="en-US" sz="2000" dirty="0"/>
              <a:t> = $</a:t>
            </a:r>
            <a:r>
              <a:rPr lang="en-US" sz="2000" dirty="0" err="1"/>
              <a:t>f.type_attr</a:t>
            </a:r>
            <a:endParaRPr lang="en-US" sz="2000" dirty="0"/>
          </a:p>
          <a:p>
            <a:r>
              <a:rPr lang="en-US" sz="2000" dirty="0"/>
              <a:t>    if $</a:t>
            </a:r>
            <a:r>
              <a:rPr lang="en-US" sz="2000" dirty="0" err="1"/>
              <a:t>f.type_attr</a:t>
            </a:r>
            <a:r>
              <a:rPr lang="en-US" sz="2000" dirty="0"/>
              <a:t>=='float’: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//2.1 We should not compute the value, however we do.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str(float($</a:t>
            </a:r>
            <a:r>
              <a:rPr lang="en-US" sz="2000" dirty="0" err="1"/>
              <a:t>t.value_attr</a:t>
            </a:r>
            <a:r>
              <a:rPr lang="en-US" sz="2000" dirty="0"/>
              <a:t>) / float($</a:t>
            </a:r>
            <a:r>
              <a:rPr lang="en-US" sz="2000" dirty="0" err="1"/>
              <a:t>f.value_attr</a:t>
            </a:r>
            <a:r>
              <a:rPr lang="en-US" sz="2000" dirty="0"/>
              <a:t>))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elif</a:t>
            </a:r>
            <a:r>
              <a:rPr lang="en-US" sz="2000" dirty="0"/>
              <a:t> $</a:t>
            </a:r>
            <a:r>
              <a:rPr lang="en-US" sz="2000" dirty="0" err="1"/>
              <a:t>f.type_attr</a:t>
            </a:r>
            <a:r>
              <a:rPr lang="en-US" sz="2000" dirty="0"/>
              <a:t>=='int’:      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//2.2 We should not compute the value, however we do</a:t>
            </a:r>
            <a:r>
              <a:rPr lang="en-US" sz="2000" dirty="0"/>
              <a:t>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str(int($</a:t>
            </a:r>
            <a:r>
              <a:rPr lang="en-US" sz="2000" dirty="0" err="1"/>
              <a:t>t.value_attr</a:t>
            </a:r>
            <a:r>
              <a:rPr lang="en-US" sz="2000" dirty="0"/>
              <a:t>) / int($</a:t>
            </a:r>
            <a:r>
              <a:rPr lang="en-US" sz="2000" dirty="0" err="1"/>
              <a:t>f.value_attr</a:t>
            </a:r>
            <a:r>
              <a:rPr lang="en-US" sz="2000" dirty="0"/>
              <a:t>))</a:t>
            </a:r>
          </a:p>
          <a:p>
            <a:r>
              <a:rPr lang="en-US" sz="2000" dirty="0"/>
              <a:t>    </a:t>
            </a:r>
            <a:r>
              <a:rPr lang="en-US" sz="2000" dirty="0" err="1"/>
              <a:t>elif</a:t>
            </a:r>
            <a:r>
              <a:rPr lang="en-US" sz="2000" dirty="0"/>
              <a:t> $</a:t>
            </a:r>
            <a:r>
              <a:rPr lang="en-US" sz="2000" dirty="0" err="1"/>
              <a:t>f.type_attr</a:t>
            </a:r>
            <a:r>
              <a:rPr lang="en-US" sz="2000" dirty="0"/>
              <a:t>=='str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’:       // 2.3 This is the right work to do</a:t>
            </a:r>
          </a:p>
          <a:p>
            <a:r>
              <a:rPr lang="en-US" sz="2000" dirty="0"/>
              <a:t>        temp = </a:t>
            </a:r>
            <a:r>
              <a:rPr lang="en-US" sz="2000" dirty="0" err="1"/>
              <a:t>self.create_temp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()   // 2.3.1 Create a temporary variable</a:t>
            </a:r>
          </a:p>
          <a:p>
            <a:r>
              <a:rPr lang="en-US" sz="2000" dirty="0"/>
              <a:t>        print(temp, '=‘, $</a:t>
            </a:r>
            <a:r>
              <a:rPr lang="en-US" sz="2000" dirty="0" err="1"/>
              <a:t>t.value_attr</a:t>
            </a:r>
            <a:r>
              <a:rPr lang="en-US" sz="2000" dirty="0"/>
              <a:t>, ‘/’, $</a:t>
            </a:r>
            <a:r>
              <a:rPr lang="en-US" sz="2000" dirty="0" err="1"/>
              <a:t>f.value_attr</a:t>
            </a:r>
            <a:r>
              <a:rPr lang="en-US" sz="2000" dirty="0"/>
              <a:t>) </a:t>
            </a: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2.3.2 save  the string in the temp. var.</a:t>
            </a:r>
          </a:p>
          <a:p>
            <a:r>
              <a:rPr lang="en-US" sz="2000" dirty="0"/>
              <a:t>        $</a:t>
            </a:r>
            <a:r>
              <a:rPr lang="en-US" sz="2000" dirty="0" err="1"/>
              <a:t>value_attr</a:t>
            </a:r>
            <a:r>
              <a:rPr lang="en-US" sz="2000" dirty="0"/>
              <a:t> = temp    }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term ::=  term ‘*’ factor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term ‘/’ </a:t>
            </a:r>
            <a:r>
              <a:rPr lang="en-US" dirty="0">
                <a:solidFill>
                  <a:srgbClr val="CC00CC"/>
                </a:solidFill>
              </a:rPr>
              <a:t>factor</a:t>
            </a:r>
            <a:endParaRPr lang="en-US" b="1" dirty="0">
              <a:solidFill>
                <a:srgbClr val="CC00CC"/>
              </a:solidFill>
            </a:endParaRPr>
          </a:p>
          <a:p>
            <a:r>
              <a:rPr lang="en-US" dirty="0">
                <a:solidFill>
                  <a:srgbClr val="CC00CC"/>
                </a:solidFill>
              </a:rPr>
              <a:t>              | factor; </a:t>
            </a:r>
          </a:p>
        </p:txBody>
      </p:sp>
    </p:spTree>
    <p:extLst>
      <p:ext uri="{BB962C8B-B14F-4D97-AF65-F5344CB8AC3E}">
        <p14:creationId xmlns:p14="http://schemas.microsoft.com/office/powerpoint/2010/main" val="381493346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F83381-BDA9-40F0-9B92-7A75641035D6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94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15377" y="803074"/>
            <a:ext cx="10277474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47775" y="1360505"/>
            <a:ext cx="10277475" cy="178510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>
                <a:solidFill>
                  <a:schemeClr val="accent6">
                    <a:lumMod val="75000"/>
                  </a:schemeClr>
                </a:solidFill>
              </a:rPr>
              <a:t>// term ::= factor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| f=factor        {$</a:t>
            </a:r>
            <a:r>
              <a:rPr lang="en-US" sz="2000" dirty="0" err="1"/>
              <a:t>type_attr</a:t>
            </a:r>
            <a:r>
              <a:rPr lang="en-US" sz="2000" dirty="0"/>
              <a:t> = $</a:t>
            </a:r>
            <a:r>
              <a:rPr lang="en-US" sz="2000" dirty="0" err="1"/>
              <a:t>f.type_attr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	             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f.value_attr</a:t>
            </a:r>
            <a:r>
              <a:rPr lang="en-US" sz="2000" dirty="0"/>
              <a:t> };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term ::=  term ‘*’ factor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term ‘/’ </a:t>
            </a:r>
            <a:r>
              <a:rPr lang="en-US" dirty="0">
                <a:solidFill>
                  <a:srgbClr val="CC00CC"/>
                </a:solidFill>
              </a:rPr>
              <a:t>factor</a:t>
            </a:r>
            <a:endParaRPr lang="en-US" b="1" dirty="0">
              <a:solidFill>
                <a:srgbClr val="CC00CC"/>
              </a:solidFill>
            </a:endParaRPr>
          </a:p>
          <a:p>
            <a:r>
              <a:rPr lang="en-US" dirty="0">
                <a:solidFill>
                  <a:srgbClr val="CC00CC"/>
                </a:solidFill>
              </a:rPr>
              <a:t>              | factor; </a:t>
            </a:r>
          </a:p>
        </p:txBody>
      </p:sp>
    </p:spTree>
    <p:extLst>
      <p:ext uri="{BB962C8B-B14F-4D97-AF65-F5344CB8AC3E}">
        <p14:creationId xmlns:p14="http://schemas.microsoft.com/office/powerpoint/2010/main" val="115084085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3364F84-F65C-4E3C-A0A4-BC857E82B9C6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95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63002" y="718919"/>
            <a:ext cx="9390698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-9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247775" y="1489491"/>
            <a:ext cx="10277475" cy="455509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spcAft>
                <a:spcPts val="1200"/>
              </a:spcAft>
            </a:pPr>
            <a:r>
              <a:rPr lang="en-US" sz="2000" dirty="0"/>
              <a:t>// factor ::= (expr) | ID | Number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factor returns [</a:t>
            </a:r>
            <a:r>
              <a:rPr lang="en-US" sz="2000" dirty="0" err="1"/>
              <a:t>value_attr</a:t>
            </a:r>
            <a:r>
              <a:rPr lang="en-US" sz="2000" dirty="0"/>
              <a:t> = str(), </a:t>
            </a:r>
            <a:r>
              <a:rPr lang="en-US" sz="2000" dirty="0" err="1"/>
              <a:t>type_attr</a:t>
            </a:r>
            <a:r>
              <a:rPr lang="en-US" sz="2000" dirty="0"/>
              <a:t> = str()]: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'(' e=expr ')'        {$</a:t>
            </a:r>
            <a:r>
              <a:rPr lang="en-US" sz="2000" dirty="0" err="1"/>
              <a:t>type_attr</a:t>
            </a:r>
            <a:r>
              <a:rPr lang="en-US" sz="2000" dirty="0"/>
              <a:t> = $</a:t>
            </a:r>
            <a:r>
              <a:rPr lang="en-US" sz="2000" dirty="0" err="1"/>
              <a:t>e.type_attr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		  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e.value_attr</a:t>
            </a:r>
            <a:r>
              <a:rPr lang="en-US" sz="2000" dirty="0"/>
              <a:t> }</a:t>
            </a:r>
          </a:p>
          <a:p>
            <a:pPr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    | ID        {$</a:t>
            </a:r>
            <a:r>
              <a:rPr lang="en-US" sz="2000" dirty="0" err="1"/>
              <a:t>type_attr</a:t>
            </a:r>
            <a:r>
              <a:rPr lang="en-US" sz="2000" dirty="0"/>
              <a:t> = 'str’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	    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ID.text</a:t>
            </a:r>
            <a:r>
              <a:rPr lang="en-US" sz="2000" dirty="0"/>
              <a:t> }</a:t>
            </a:r>
          </a:p>
          <a:p>
            <a:pPr>
              <a:spcAft>
                <a:spcPts val="1200"/>
              </a:spcAft>
            </a:pP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    | n=number        {$</a:t>
            </a:r>
            <a:r>
              <a:rPr lang="en-US" sz="2000" dirty="0" err="1"/>
              <a:t>type_attr</a:t>
            </a:r>
            <a:r>
              <a:rPr lang="en-US" sz="2000" dirty="0"/>
              <a:t> = $</a:t>
            </a:r>
            <a:r>
              <a:rPr lang="en-US" sz="2000" dirty="0" err="1"/>
              <a:t>n.type_attr</a:t>
            </a:r>
            <a:endParaRPr lang="en-US" sz="2000" dirty="0"/>
          </a:p>
          <a:p>
            <a:pPr>
              <a:spcAft>
                <a:spcPts val="1200"/>
              </a:spcAft>
            </a:pPr>
            <a:r>
              <a:rPr lang="en-US" sz="2000" dirty="0"/>
              <a:t>		   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n.value_attr</a:t>
            </a:r>
            <a:r>
              <a:rPr lang="en-US" sz="2000" dirty="0"/>
              <a:t>   }  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CC00CC"/>
                </a:solidFill>
              </a:rPr>
              <a:t>factor ::=  (expr)  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</a:t>
            </a:r>
            <a:r>
              <a:rPr lang="en-US" b="1" dirty="0">
                <a:solidFill>
                  <a:srgbClr val="CC00CC"/>
                </a:solidFill>
              </a:rPr>
              <a:t>| ID</a:t>
            </a:r>
          </a:p>
          <a:p>
            <a:r>
              <a:rPr lang="en-US" dirty="0">
                <a:solidFill>
                  <a:srgbClr val="CC00CC"/>
                </a:solidFill>
              </a:rPr>
              <a:t>              | number; </a:t>
            </a:r>
          </a:p>
        </p:txBody>
      </p:sp>
    </p:spTree>
    <p:extLst>
      <p:ext uri="{BB962C8B-B14F-4D97-AF65-F5344CB8AC3E}">
        <p14:creationId xmlns:p14="http://schemas.microsoft.com/office/powerpoint/2010/main" val="4127523721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85DE1D0-DC8F-4724-AA88-4D42B5FCECF5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96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82051" y="709394"/>
            <a:ext cx="9843757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 Attributed grammar for a calculator -10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// number ::= INT | </a:t>
            </a:r>
            <a:r>
              <a:rPr lang="en-US" sz="2000" dirty="0" err="1"/>
              <a:t>Foat</a:t>
            </a:r>
            <a:endParaRPr lang="en-US" sz="2000" dirty="0"/>
          </a:p>
          <a:p>
            <a:r>
              <a:rPr lang="en-US" sz="2000" dirty="0"/>
              <a:t>number returns [</a:t>
            </a:r>
            <a:r>
              <a:rPr lang="en-US" sz="2000" dirty="0" err="1"/>
              <a:t>value_attr</a:t>
            </a:r>
            <a:r>
              <a:rPr lang="en-US" sz="2000" dirty="0"/>
              <a:t> = str(), </a:t>
            </a:r>
            <a:r>
              <a:rPr lang="en-US" sz="2000" dirty="0" err="1"/>
              <a:t>type_attr</a:t>
            </a:r>
            <a:r>
              <a:rPr lang="en-US" sz="2000" dirty="0"/>
              <a:t> = str()]</a:t>
            </a:r>
          </a:p>
          <a:p>
            <a:r>
              <a:rPr lang="en-US" sz="2000" dirty="0"/>
              <a:t>   : INT     {$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INT.text</a:t>
            </a:r>
            <a:endParaRPr lang="en-US" sz="2000" dirty="0"/>
          </a:p>
          <a:p>
            <a:r>
              <a:rPr lang="en-US" sz="2000" dirty="0"/>
              <a:t>                $</a:t>
            </a:r>
            <a:r>
              <a:rPr lang="en-US" sz="2000" dirty="0" err="1"/>
              <a:t>type_attr</a:t>
            </a:r>
            <a:r>
              <a:rPr lang="en-US" sz="2000" dirty="0"/>
              <a:t> = 'int’ }</a:t>
            </a:r>
          </a:p>
          <a:p>
            <a:r>
              <a:rPr lang="en-US" sz="2000" dirty="0"/>
              <a:t>    |FLOAT      {$</a:t>
            </a:r>
            <a:r>
              <a:rPr lang="en-US" sz="2000" dirty="0" err="1"/>
              <a:t>value_attr</a:t>
            </a:r>
            <a:r>
              <a:rPr lang="en-US" sz="2000" dirty="0"/>
              <a:t> = $</a:t>
            </a:r>
            <a:r>
              <a:rPr lang="en-US" sz="2000" dirty="0" err="1"/>
              <a:t>FLOAT.text</a:t>
            </a:r>
            <a:endParaRPr lang="en-US" sz="2000" dirty="0"/>
          </a:p>
          <a:p>
            <a:r>
              <a:rPr lang="en-US" sz="2000" dirty="0"/>
              <a:t>	         $</a:t>
            </a:r>
            <a:r>
              <a:rPr lang="en-US" sz="2000" dirty="0" err="1"/>
              <a:t>type_attr</a:t>
            </a:r>
            <a:r>
              <a:rPr lang="en-US" sz="2000" dirty="0"/>
              <a:t> = 'float'}</a:t>
            </a:r>
          </a:p>
          <a:p>
            <a:r>
              <a:rPr lang="en-US" sz="2000" dirty="0"/>
              <a:t>    ;</a:t>
            </a:r>
          </a:p>
          <a:p>
            <a:endParaRPr lang="en-US" sz="2000" dirty="0"/>
          </a:p>
          <a:p>
            <a:r>
              <a:rPr lang="en-US" sz="2000" dirty="0"/>
              <a:t>// Notice: All syntax rules start with a lower case letter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C864DA9-0F0F-4D01-88F3-EE89C898B6DB}"/>
              </a:ext>
            </a:extLst>
          </p:cNvPr>
          <p:cNvSpPr txBox="1"/>
          <p:nvPr/>
        </p:nvSpPr>
        <p:spPr>
          <a:xfrm>
            <a:off x="7048500" y="1447800"/>
            <a:ext cx="3505200" cy="923330"/>
          </a:xfrm>
          <a:prstGeom prst="rect">
            <a:avLst/>
          </a:prstGeo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/>
                </a:solidFill>
              </a:rPr>
              <a:t>factor ::=  (expr)  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</a:t>
            </a:r>
            <a:r>
              <a:rPr lang="en-US" b="1" dirty="0">
                <a:solidFill>
                  <a:schemeClr val="tx1"/>
                </a:solidFill>
              </a:rPr>
              <a:t>| ID</a:t>
            </a:r>
          </a:p>
          <a:p>
            <a:r>
              <a:rPr lang="en-US" dirty="0">
                <a:solidFill>
                  <a:schemeClr val="tx1"/>
                </a:solidFill>
              </a:rPr>
              <a:t>              | number; </a:t>
            </a:r>
          </a:p>
        </p:txBody>
      </p:sp>
    </p:spTree>
    <p:extLst>
      <p:ext uri="{BB962C8B-B14F-4D97-AF65-F5344CB8AC3E}">
        <p14:creationId xmlns:p14="http://schemas.microsoft.com/office/powerpoint/2010/main" val="166300118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E8B2F9B-57B0-4589-8451-025686B4F60D}" type="datetime1">
              <a:rPr lang="en-US" smtClean="0"/>
              <a:t>6/8/2021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dirty="0"/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CD1B434-6DAF-4069-A09C-735AD13B43AE}" type="slidenum">
              <a:rPr lang="en-US" smtClean="0"/>
              <a:pPr/>
              <a:t>97</a:t>
            </a:fld>
            <a:endParaRPr lang="en-US" dirty="0"/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24902" y="711096"/>
            <a:ext cx="9702124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Step 2: Attributed grammar for a calculator - 11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71600" y="1497400"/>
            <a:ext cx="10277475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/>
              <a:t>// 2- Lexical Rules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INT: DIGIT+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FLOAT:     DIGIT+ '.' DIGIT* | '.' DIGIT+ 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ID:     LETTER(LETTER|DIGIT)*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fragment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    DIGIT: [0-9]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fragment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        LETTER: [a-</a:t>
            </a:r>
            <a:r>
              <a:rPr lang="en-US" sz="2000" dirty="0" err="1"/>
              <a:t>zA</a:t>
            </a:r>
            <a:r>
              <a:rPr lang="en-US" sz="2000" dirty="0"/>
              <a:t>-Z]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WS: [ \t\r]+ -&gt; skip ;</a:t>
            </a:r>
          </a:p>
          <a:p>
            <a:pPr>
              <a:spcAft>
                <a:spcPts val="1200"/>
              </a:spcAft>
            </a:pPr>
            <a:r>
              <a:rPr lang="en-US" sz="2000" dirty="0"/>
              <a:t>NEWLINE: '\n';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8767BB48-3108-45AA-ADD1-D9C0F903D15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375" y="3698002"/>
            <a:ext cx="476250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37799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68507B7-AD48-4BDB-B263-809CD486D9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67E01BFB-42A6-4147-B2C9-DCF4C3596D5F}" type="datetime1">
              <a:rPr kumimoji="0" lang="en-US" sz="14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400" b="0" i="0" u="none" strike="noStrike" kern="1200" cap="none" spc="0" normalizeH="0" baseline="0" noProof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0C70AAD-CC59-40A0-BC18-C143BB9416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0" i="0" u="none" strike="noStrike" kern="1200" cap="none" spc="0" normalizeH="0" baseline="0" noProof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  <a:endParaRPr kumimoji="0" lang="en-US" sz="14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7918375-13FE-4745-B03E-5227026AA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600" b="0" i="0" u="none" strike="noStrike" kern="1200" cap="none" spc="0" normalizeH="0" baseline="0" noProof="0" smtClean="0">
                <a:ln>
                  <a:noFill/>
                </a:ln>
                <a:solidFill>
                  <a:srgbClr val="0070C0"/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98</a:t>
            </a:fld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70C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8" descr="animated-parrot-image-0047">
            <a:extLst>
              <a:ext uri="{FF2B5EF4-FFF2-40B4-BE49-F238E27FC236}">
                <a16:creationId xmlns:a16="http://schemas.microsoft.com/office/drawing/2014/main" id="{F6F208B0-00A9-4E07-9D5F-ACAC77051364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61725" y="3824761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4EF316E0-DF79-4B5E-BD28-6538446B99F6}"/>
              </a:ext>
            </a:extLst>
          </p:cNvPr>
          <p:cNvSpPr txBox="1"/>
          <p:nvPr/>
        </p:nvSpPr>
        <p:spPr>
          <a:xfrm>
            <a:off x="956159" y="1262552"/>
            <a:ext cx="10279682" cy="190577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Right click on the grammar file, assignments_st_v3.g4:</a:t>
            </a: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Right Click on yourGrammar.g4   Configure ANTLR  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                                              Language  enter Python3</a:t>
            </a:r>
          </a:p>
          <a:p>
            <a:pPr marL="457200" marR="0" lvl="1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                                                                                                   Output directory   …\gen              </a:t>
            </a:r>
            <a:endParaRPr kumimoji="0" lang="en-US" sz="2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Times New Roman" panose="02020603050405020304" pitchFamily="18" charset="0"/>
              <a:ea typeface="+mn-ea"/>
              <a:cs typeface="Times New Roman" panose="02020603050405020304" pitchFamily="18" charset="0"/>
            </a:endParaRPr>
          </a:p>
          <a:p>
            <a:pPr marL="914400" marR="0" lvl="1" indent="-4572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 startAt="2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Right Click on yourGrammar.g4  Generate ANTLR recognizer (CTRL Shift G)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603700-1FCD-42C5-B99A-BD07048F99BF}"/>
              </a:ext>
            </a:extLst>
          </p:cNvPr>
          <p:cNvSpPr txBox="1"/>
          <p:nvPr/>
        </p:nvSpPr>
        <p:spPr>
          <a:xfrm>
            <a:off x="1047749" y="3336793"/>
            <a:ext cx="8010526" cy="30147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</a:rPr>
              <a:t>A directory, gen, including the  following files will be generated: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gen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__init__.py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assignment_statement_v3.interp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assignment_statement_v3.tokens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assignment_statement_v3Lexer.interp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assignment_statement_v3Lexer.py</a:t>
            </a:r>
          </a:p>
          <a:p>
            <a:pPr marL="342900" marR="0" lvl="0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en-US" sz="20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Adjust indentation in assignment_statement_v3Parser.py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54EB08F-2A38-48D9-A7AD-CC6EE1A8378A}"/>
              </a:ext>
            </a:extLst>
          </p:cNvPr>
          <p:cNvSpPr txBox="1"/>
          <p:nvPr/>
        </p:nvSpPr>
        <p:spPr>
          <a:xfrm>
            <a:off x="6347089" y="4455582"/>
            <a:ext cx="4743450" cy="13982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assignment_statement_v3Lexer.tokens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assignment_statement_v3Listener.py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1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assignment_statement_v3Parser.py</a:t>
            </a:r>
          </a:p>
          <a:p>
            <a:pPr marL="800100" marR="0" lvl="1" indent="-34290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v"/>
              <a:tabLst/>
              <a:defRPr/>
            </a:pPr>
            <a:r>
              <a:rPr kumimoji="0" 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4472C4">
                    <a:lumMod val="50000"/>
                  </a:srgbClr>
                </a:solidFill>
                <a:effectLst/>
                <a:uLnTx/>
                <a:uFillTx/>
                <a:latin typeface="Times New Roman" panose="02020603050405020304" pitchFamily="18" charset="0"/>
                <a:ea typeface="+mn-ea"/>
                <a:cs typeface="Times New Roman" panose="02020603050405020304" pitchFamily="18" charset="0"/>
                <a:sym typeface="Symbol" panose="05050102010706020507" pitchFamily="18" charset="2"/>
              </a:rPr>
              <a:t>assignment_statement_v3Visitor.py</a:t>
            </a:r>
            <a:endParaRPr kumimoji="0" 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8" descr="animated-parrot-image-0047">
            <a:extLst>
              <a:ext uri="{FF2B5EF4-FFF2-40B4-BE49-F238E27FC236}">
                <a16:creationId xmlns:a16="http://schemas.microsoft.com/office/drawing/2014/main" id="{4A660974-3BCA-482A-A37D-0AC28A44711E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0400" y="3824761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8" descr="animated-parrot-image-0047">
            <a:extLst>
              <a:ext uri="{FF2B5EF4-FFF2-40B4-BE49-F238E27FC236}">
                <a16:creationId xmlns:a16="http://schemas.microsoft.com/office/drawing/2014/main" id="{93B719B5-5631-4162-9D21-69A3AB851E29}"/>
              </a:ext>
            </a:extLst>
          </p:cNvPr>
          <p:cNvPicPr>
            <a:picLocks noChangeAspect="1" noChangeArrowheads="1" noCrop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2600" y="3256927"/>
            <a:ext cx="1039600" cy="502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2">
            <a:extLst>
              <a:ext uri="{FF2B5EF4-FFF2-40B4-BE49-F238E27FC236}">
                <a16:creationId xmlns:a16="http://schemas.microsoft.com/office/drawing/2014/main" id="{565FDDF0-E730-4D05-BC73-389A350AA078}"/>
              </a:ext>
            </a:extLst>
          </p:cNvPr>
          <p:cNvSpPr txBox="1">
            <a:spLocks/>
          </p:cNvSpPr>
          <p:nvPr/>
        </p:nvSpPr>
        <p:spPr>
          <a:xfrm>
            <a:off x="1047749" y="725434"/>
            <a:ext cx="8627746" cy="557431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3. Generate parser</a:t>
            </a:r>
          </a:p>
        </p:txBody>
      </p:sp>
    </p:spTree>
    <p:extLst>
      <p:ext uri="{BB962C8B-B14F-4D97-AF65-F5344CB8AC3E}">
        <p14:creationId xmlns:p14="http://schemas.microsoft.com/office/powerpoint/2010/main" val="1156624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3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0" grpId="0"/>
      <p:bldP spid="1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ACD549A-E64C-4ADA-AF66-8AA1810AD18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85DE1D0-DC8F-4724-AA88-4D42B5FCECF5}" type="datetime1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6/8/2021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358F0C1-D53F-4B48-A537-DB4C729BC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t>Saeed Parsa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3472285-4B58-4308-9356-07A36BAD7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ECD1B434-6DAF-4069-A09C-735AD13B43AE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>
                    <a:tint val="75000"/>
                  </a:prstClr>
                </a:solidFill>
                <a:effectLst/>
                <a:uLnTx/>
                <a:uFillTx/>
                <a:latin typeface="Calibri" panose="020F050202020403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99</a:t>
            </a:fld>
            <a:endParaRPr kumimoji="0" lang="en-US" sz="12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tint val="75000"/>
                </a:prstClr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5" name="Title 2">
            <a:extLst>
              <a:ext uri="{FF2B5EF4-FFF2-40B4-BE49-F238E27FC236}">
                <a16:creationId xmlns:a16="http://schemas.microsoft.com/office/drawing/2014/main" id="{FAAB9006-8BC1-48DD-81EA-B5C7157C964D}"/>
              </a:ext>
            </a:extLst>
          </p:cNvPr>
          <p:cNvSpPr txBox="1">
            <a:spLocks/>
          </p:cNvSpPr>
          <p:nvPr/>
        </p:nvSpPr>
        <p:spPr>
          <a:xfrm>
            <a:off x="1124901" y="712272"/>
            <a:ext cx="9808141" cy="547906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200" b="0" i="0" u="none" strike="noStrike" kern="1200" cap="none" spc="0" normalizeH="0" baseline="0" noProof="0" dirty="0">
                <a:ln w="0"/>
                <a:solidFill>
                  <a:prstClr val="black"/>
                </a:solidFill>
                <a:effectLst>
                  <a:outerShdw blurRad="38100" dist="19050" dir="2700000" algn="tl" rotWithShape="0">
                    <a:prstClr val="black">
                      <a:alpha val="40000"/>
                    </a:prstClr>
                  </a:outerShdw>
                </a:effectLst>
                <a:uLnTx/>
                <a:uFillTx/>
                <a:latin typeface="Calibri Light" panose="020F0302020204030204"/>
                <a:ea typeface="+mj-ea"/>
                <a:cs typeface="+mj-cs"/>
              </a:rPr>
              <a:t>Step 4: Main script for the </a:t>
            </a:r>
            <a:r>
              <a:rPr lang="en-US" sz="3200" dirty="0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rPr>
              <a:t>calculator</a:t>
            </a:r>
            <a:endParaRPr kumimoji="0" lang="en-US" sz="3200" b="0" i="0" u="none" strike="noStrike" kern="1200" cap="none" spc="0" normalizeH="0" baseline="0" noProof="0" dirty="0">
              <a:ln w="0"/>
              <a:solidFill>
                <a:prstClr val="black"/>
              </a:solidFill>
              <a:effectLst>
                <a:outerShdw blurRad="38100" dist="19050" dir="2700000" algn="tl" rotWithShape="0">
                  <a:prstClr val="black">
                    <a:alpha val="40000"/>
                  </a:prstClr>
                </a:outerShdw>
              </a:effectLst>
              <a:uLnTx/>
              <a:uFillTx/>
              <a:latin typeface="Calibri Light" panose="020F0302020204030204"/>
              <a:ea typeface="+mj-ea"/>
              <a:cs typeface="+mj-cs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2E7175-CD76-45A4-8C07-9FC96386A898}"/>
              </a:ext>
            </a:extLst>
          </p:cNvPr>
          <p:cNvSpPr txBox="1"/>
          <p:nvPr/>
        </p:nvSpPr>
        <p:spPr>
          <a:xfrm>
            <a:off x="1343025" y="1745050"/>
            <a:ext cx="9315449" cy="30936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antlr4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*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00B0F0"/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gen.assignment_statement_v3Lexer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assignment_statement_v3Lexer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gen.assignment_statement_v3Parser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assignment_statement_v3Parser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from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gen.assignment_statement_v3Listener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assignment_statement_v3Listener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import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argparse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b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</a:b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class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MyListener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1" u="sng" strike="noStrike" kern="1200" cap="none" spc="0" normalizeH="0" baseline="0" noProof="0" dirty="0">
                <a:ln>
                  <a:noFill/>
                </a:ln>
                <a:solidFill>
                  <a:srgbClr val="CF85BE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assignment_statement_v3Listener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00B0F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def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C0000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exitFactor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(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63BF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self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, </a:t>
            </a:r>
            <a:r>
              <a:rPr kumimoji="0" lang="en-US" sz="1600" b="0" i="0" u="none" strike="noStrike" kern="1200" cap="none" spc="0" normalizeH="0" baseline="0" noProof="0" dirty="0" err="1">
                <a:ln>
                  <a:noFill/>
                </a:ln>
                <a:solidFill>
                  <a:srgbClr val="63BF8D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ctx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: </a:t>
            </a: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assignment_statement_v3Parser.FactorContext):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600" b="0" i="0" u="none" strike="noStrike" kern="1200" cap="none" spc="0" normalizeH="0" baseline="0" noProof="0" dirty="0">
                <a:ln>
                  <a:noFill/>
                </a:ln>
                <a:solidFill>
                  <a:srgbClr val="E0E0D0"/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        </a:t>
            </a:r>
            <a:r>
              <a:rPr kumimoji="0" lang="en-US" sz="1600" b="1" i="0" u="none" strike="noStrike" kern="1200" cap="none" spc="0" normalizeH="0" baseline="0" noProof="0" dirty="0">
                <a:ln>
                  <a:noFill/>
                </a:ln>
                <a:solidFill>
                  <a:srgbClr val="FFC000">
                    <a:lumMod val="75000"/>
                  </a:srgbClr>
                </a:solidFill>
                <a:effectLst/>
                <a:uLnTx/>
                <a:uFillTx/>
                <a:latin typeface="Consolas" panose="020B0609020204030204" pitchFamily="49" charset="0"/>
                <a:ea typeface="+mn-ea"/>
                <a:cs typeface="+mn-cs"/>
              </a:rPr>
              <a:t>pass</a:t>
            </a:r>
            <a:endParaRPr kumimoji="0" lang="en-US" sz="1600" b="0" i="0" u="none" strike="noStrike" kern="1200" cap="none" spc="0" normalizeH="0" baseline="0" noProof="0" dirty="0">
              <a:ln>
                <a:noFill/>
              </a:ln>
              <a:solidFill>
                <a:srgbClr val="FFC000">
                  <a:lumMod val="75000"/>
                </a:srgbClr>
              </a:solidFill>
              <a:effectLst/>
              <a:uLnTx/>
              <a:uFillTx/>
              <a:latin typeface="Consolas" panose="020B0609020204030204" pitchFamily="49" charset="0"/>
              <a:ea typeface="+mn-ea"/>
              <a:cs typeface="+mn-cs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C3F0BE52-AF92-4D64-B5AF-2233FA093F8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0149" y="4918075"/>
            <a:ext cx="1981200" cy="1485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80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1_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56260</TotalTime>
  <Words>15797</Words>
  <Application>Microsoft Office PowerPoint</Application>
  <PresentationFormat>Widescreen</PresentationFormat>
  <Paragraphs>2297</Paragraphs>
  <Slides>155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155</vt:i4>
      </vt:variant>
    </vt:vector>
  </HeadingPairs>
  <TitlesOfParts>
    <vt:vector size="171" baseType="lpstr">
      <vt:lpstr>Arial</vt:lpstr>
      <vt:lpstr>B Zar</vt:lpstr>
      <vt:lpstr>Calibri</vt:lpstr>
      <vt:lpstr>Calibri Light</vt:lpstr>
      <vt:lpstr>Consolas</vt:lpstr>
      <vt:lpstr>erdana</vt:lpstr>
      <vt:lpstr>Helvetica Neue</vt:lpstr>
      <vt:lpstr>Segoe UI</vt:lpstr>
      <vt:lpstr>system-ui</vt:lpstr>
      <vt:lpstr>Times New Roman</vt:lpstr>
      <vt:lpstr>Verdana</vt:lpstr>
      <vt:lpstr>Wingdings</vt:lpstr>
      <vt:lpstr>Office Theme</vt:lpstr>
      <vt:lpstr>2_Office Theme</vt:lpstr>
      <vt:lpstr>3_Office Theme</vt:lpstr>
      <vt:lpstr>1_Office Theme</vt:lpstr>
      <vt:lpstr>PowerPoint Presentation</vt:lpstr>
      <vt:lpstr>Who, when/where, and what?</vt:lpstr>
      <vt:lpstr>PowerPoint Presentation</vt:lpstr>
      <vt:lpstr>PowerPoint Presentation</vt:lpstr>
      <vt:lpstr>Who, when/where, and what?</vt:lpstr>
      <vt:lpstr>Who, when/where, and what?</vt:lpstr>
      <vt:lpstr>2020 ACM A.M. Turing Award Laureates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The place of IUST in the world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saeed</dc:creator>
  <cp:lastModifiedBy>saeed</cp:lastModifiedBy>
  <cp:revision>317</cp:revision>
  <dcterms:created xsi:type="dcterms:W3CDTF">2020-10-30T12:36:35Z</dcterms:created>
  <dcterms:modified xsi:type="dcterms:W3CDTF">2021-06-11T16:06:37Z</dcterms:modified>
</cp:coreProperties>
</file>